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0" r:id="rId1"/>
  </p:sldMasterIdLst>
  <p:notesMasterIdLst>
    <p:notesMasterId r:id="rId33"/>
  </p:notesMasterIdLst>
  <p:sldIdLst>
    <p:sldId id="272" r:id="rId2"/>
    <p:sldId id="290" r:id="rId3"/>
    <p:sldId id="282" r:id="rId4"/>
    <p:sldId id="283" r:id="rId5"/>
    <p:sldId id="284" r:id="rId6"/>
    <p:sldId id="289" r:id="rId7"/>
    <p:sldId id="285" r:id="rId8"/>
    <p:sldId id="281" r:id="rId9"/>
    <p:sldId id="306" r:id="rId10"/>
    <p:sldId id="304" r:id="rId11"/>
    <p:sldId id="305" r:id="rId12"/>
    <p:sldId id="286" r:id="rId13"/>
    <p:sldId id="278" r:id="rId14"/>
    <p:sldId id="279" r:id="rId15"/>
    <p:sldId id="274" r:id="rId16"/>
    <p:sldId id="275" r:id="rId17"/>
    <p:sldId id="293" r:id="rId18"/>
    <p:sldId id="297" r:id="rId19"/>
    <p:sldId id="299" r:id="rId20"/>
    <p:sldId id="294" r:id="rId21"/>
    <p:sldId id="273" r:id="rId22"/>
    <p:sldId id="300" r:id="rId23"/>
    <p:sldId id="307" r:id="rId24"/>
    <p:sldId id="308" r:id="rId25"/>
    <p:sldId id="309" r:id="rId26"/>
    <p:sldId id="312" r:id="rId27"/>
    <p:sldId id="310" r:id="rId28"/>
    <p:sldId id="311" r:id="rId29"/>
    <p:sldId id="301" r:id="rId30"/>
    <p:sldId id="302" r:id="rId31"/>
    <p:sldId id="303" r:id="rId3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VM用語の説明" id="{3D30CE02-72B8-4E3F-AC2C-9D9D728B3359}">
          <p14:sldIdLst>
            <p14:sldId id="272"/>
            <p14:sldId id="290"/>
            <p14:sldId id="282"/>
            <p14:sldId id="283"/>
            <p14:sldId id="284"/>
            <p14:sldId id="289"/>
            <p14:sldId id="285"/>
            <p14:sldId id="281"/>
            <p14:sldId id="306"/>
            <p14:sldId id="304"/>
            <p14:sldId id="305"/>
            <p14:sldId id="286"/>
            <p14:sldId id="278"/>
            <p14:sldId id="279"/>
            <p14:sldId id="274"/>
            <p14:sldId id="275"/>
            <p14:sldId id="293"/>
            <p14:sldId id="297"/>
            <p14:sldId id="299"/>
            <p14:sldId id="294"/>
            <p14:sldId id="273"/>
            <p14:sldId id="300"/>
            <p14:sldId id="307"/>
            <p14:sldId id="308"/>
            <p14:sldId id="309"/>
            <p14:sldId id="312"/>
            <p14:sldId id="310"/>
            <p14:sldId id="311"/>
            <p14:sldId id="301"/>
            <p14:sldId id="302"/>
            <p14:sldId id="30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99FF99"/>
    <a:srgbClr val="FFFFCC"/>
    <a:srgbClr val="FF00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6341" autoAdjust="0"/>
    <p:restoredTop sz="94598" autoAdjust="0"/>
  </p:normalViewPr>
  <p:slideViewPr>
    <p:cSldViewPr>
      <p:cViewPr varScale="1">
        <p:scale>
          <a:sx n="68" d="100"/>
          <a:sy n="68" d="100"/>
        </p:scale>
        <p:origin x="774" y="6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2F8D8B-F524-4FD8-A62C-0722C2942D10}" type="datetimeFigureOut">
              <a:rPr kumimoji="1" lang="ja-JP" altLang="en-US" smtClean="0"/>
              <a:t>2017/11/23</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6A84FB-B290-4B51-85F3-9055F1B66998}" type="slidenum">
              <a:rPr kumimoji="1" lang="ja-JP" altLang="en-US" smtClean="0"/>
              <a:t>‹#›</a:t>
            </a:fld>
            <a:endParaRPr kumimoji="1" lang="ja-JP" altLang="en-US"/>
          </a:p>
        </p:txBody>
      </p:sp>
    </p:spTree>
    <p:extLst>
      <p:ext uri="{BB962C8B-B14F-4D97-AF65-F5344CB8AC3E}">
        <p14:creationId xmlns:p14="http://schemas.microsoft.com/office/powerpoint/2010/main" val="199301052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26A84FB-B290-4B51-85F3-9055F1B66998}" type="slidenum">
              <a:rPr kumimoji="1" lang="ja-JP" altLang="en-US" smtClean="0"/>
              <a:t>10</a:t>
            </a:fld>
            <a:endParaRPr kumimoji="1" lang="ja-JP" altLang="en-US"/>
          </a:p>
        </p:txBody>
      </p:sp>
    </p:spTree>
    <p:extLst>
      <p:ext uri="{BB962C8B-B14F-4D97-AF65-F5344CB8AC3E}">
        <p14:creationId xmlns:p14="http://schemas.microsoft.com/office/powerpoint/2010/main" val="3906809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26A84FB-B290-4B51-85F3-9055F1B66998}" type="slidenum">
              <a:rPr kumimoji="1" lang="ja-JP" altLang="en-US" smtClean="0"/>
              <a:t>30</a:t>
            </a:fld>
            <a:endParaRPr kumimoji="1" lang="ja-JP" altLang="en-US"/>
          </a:p>
        </p:txBody>
      </p:sp>
    </p:spTree>
    <p:extLst>
      <p:ext uri="{BB962C8B-B14F-4D97-AF65-F5344CB8AC3E}">
        <p14:creationId xmlns:p14="http://schemas.microsoft.com/office/powerpoint/2010/main" val="9217388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pic>
        <p:nvPicPr>
          <p:cNvPr id="4" name="Picture 2" descr="C:\project\PPTtemplate\08_simple\Cover.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2" name="タイトル 1"/>
          <p:cNvSpPr>
            <a:spLocks noGrp="1"/>
          </p:cNvSpPr>
          <p:nvPr>
            <p:ph type="ctrTitle"/>
          </p:nvPr>
        </p:nvSpPr>
        <p:spPr>
          <a:xfrm>
            <a:off x="323528" y="2852936"/>
            <a:ext cx="8496944" cy="1089199"/>
          </a:xfrm>
          <a:prstGeom prst="rect">
            <a:avLst/>
          </a:prstGeom>
        </p:spPr>
        <p:txBody>
          <a:bodyPr/>
          <a:lstStyle>
            <a:lvl1pPr algn="ctr">
              <a:lnSpc>
                <a:spcPct val="150000"/>
              </a:lnSpc>
              <a:defRPr sz="4000" b="1">
                <a:solidFill>
                  <a:schemeClr val="bg1"/>
                </a:solidFill>
              </a:defRPr>
            </a:lvl1pPr>
          </a:lstStyle>
          <a:p>
            <a:r>
              <a:rPr lang="ja-JP" altLang="en-US"/>
              <a:t>マスター タイトルの書式設定</a:t>
            </a:r>
            <a:endParaRPr lang="ja-JP" altLang="en-US" dirty="0"/>
          </a:p>
        </p:txBody>
      </p:sp>
      <p:sp>
        <p:nvSpPr>
          <p:cNvPr id="7" name="サブタイトル 2"/>
          <p:cNvSpPr>
            <a:spLocks noGrp="1"/>
          </p:cNvSpPr>
          <p:nvPr>
            <p:ph type="subTitle" idx="1"/>
          </p:nvPr>
        </p:nvSpPr>
        <p:spPr>
          <a:xfrm>
            <a:off x="323528" y="4581128"/>
            <a:ext cx="4248472" cy="2016224"/>
          </a:xfrm>
        </p:spPr>
        <p:txBody>
          <a:bodyPr>
            <a:normAutofit/>
          </a:bodyPr>
          <a:lstStyle>
            <a:lvl1pPr marL="0" indent="0" algn="l">
              <a:buNone/>
              <a:defRPr sz="2000" b="1">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ja-JP" altLang="en-US" dirty="0"/>
          </a:p>
        </p:txBody>
      </p:sp>
      <p:sp>
        <p:nvSpPr>
          <p:cNvPr id="5" name="フッター プレースホルダ 4"/>
          <p:cNvSpPr>
            <a:spLocks noGrp="1"/>
          </p:cNvSpPr>
          <p:nvPr>
            <p:ph type="ftr" sz="quarter" idx="10"/>
          </p:nvPr>
        </p:nvSpPr>
        <p:spPr>
          <a:xfrm>
            <a:off x="4787900" y="4868863"/>
            <a:ext cx="4176713" cy="431800"/>
          </a:xfrm>
        </p:spPr>
        <p:txBody>
          <a:bodyPr anchor="ctr"/>
          <a:lstStyle>
            <a:lvl1pPr algn="r" fontAlgn="auto">
              <a:spcBef>
                <a:spcPts val="0"/>
              </a:spcBef>
              <a:spcAft>
                <a:spcPts val="0"/>
              </a:spcAft>
              <a:defRPr sz="1400" b="0">
                <a:solidFill>
                  <a:schemeClr val="tx1"/>
                </a:solidFill>
                <a:latin typeface="Arial Black" pitchFamily="34" charset="0"/>
                <a:ea typeface="HGP創英角ｺﾞｼｯｸUB" pitchFamily="50" charset="-128"/>
              </a:defRPr>
            </a:lvl1pPr>
          </a:lstStyle>
          <a:p>
            <a:endParaRPr kumimoji="1" lang="ja-JP" altLang="en-US"/>
          </a:p>
        </p:txBody>
      </p:sp>
      <p:sp>
        <p:nvSpPr>
          <p:cNvPr id="3" name="正方形/長方形 2"/>
          <p:cNvSpPr/>
          <p:nvPr/>
        </p:nvSpPr>
        <p:spPr>
          <a:xfrm>
            <a:off x="0" y="0"/>
            <a:ext cx="9144000" cy="273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732908" y="4216896"/>
            <a:ext cx="3168352" cy="639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lgn="l">
              <a:defRPr sz="2800"/>
            </a:lvl1pPr>
          </a:lstStyle>
          <a:p>
            <a:r>
              <a:rPr lang="ja-JP" altLang="en-US"/>
              <a:t>マスター タイトルの書式設定</a:t>
            </a:r>
            <a:endParaRPr lang="ja-JP" altLang="en-US" dirty="0"/>
          </a:p>
        </p:txBody>
      </p:sp>
      <p:sp>
        <p:nvSpPr>
          <p:cNvPr id="3" name="コンテンツ プレースホルダ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 3"/>
          <p:cNvSpPr>
            <a:spLocks noGrp="1"/>
          </p:cNvSpPr>
          <p:nvPr>
            <p:ph type="dt" sz="half" idx="10"/>
          </p:nvPr>
        </p:nvSpPr>
        <p:spPr/>
        <p:txBody>
          <a:bodyPr/>
          <a:lstStyle>
            <a:lvl1pPr>
              <a:defRPr/>
            </a:lvl1pPr>
          </a:lstStyle>
          <a:p>
            <a:endParaRPr kumimoji="1" lang="ja-JP" altLang="en-US"/>
          </a:p>
        </p:txBody>
      </p:sp>
      <p:sp>
        <p:nvSpPr>
          <p:cNvPr id="5" name="フッター プレースホルダ 4"/>
          <p:cNvSpPr>
            <a:spLocks noGrp="1"/>
          </p:cNvSpPr>
          <p:nvPr>
            <p:ph type="ftr" sz="quarter" idx="11"/>
          </p:nvPr>
        </p:nvSpPr>
        <p:spPr/>
        <p:txBody>
          <a:bodyPr/>
          <a:lstStyle>
            <a:lvl1pPr>
              <a:defRPr/>
            </a:lvl1pPr>
          </a:lstStyle>
          <a:p>
            <a:endParaRPr kumimoji="1" lang="ja-JP" altLang="en-US"/>
          </a:p>
        </p:txBody>
      </p:sp>
      <p:sp>
        <p:nvSpPr>
          <p:cNvPr id="6" name="スライド番号プレースホルダ 5"/>
          <p:cNvSpPr>
            <a:spLocks noGrp="1"/>
          </p:cNvSpPr>
          <p:nvPr>
            <p:ph type="sldNum" sz="quarter" idx="12"/>
          </p:nvPr>
        </p:nvSpPr>
        <p:spPr>
          <a:xfrm>
            <a:off x="8360470" y="250971"/>
            <a:ext cx="625226" cy="469608"/>
          </a:xfrm>
        </p:spPr>
        <p:txBody>
          <a:bodyPr/>
          <a:lstStyle>
            <a:lvl1pPr>
              <a:defRPr sz="2400"/>
            </a:lvl1pPr>
          </a:lstStyle>
          <a:p>
            <a:fld id="{26D63DF9-FE85-4E18-AD75-E249AD29C6E2}" type="slidenum">
              <a:rPr kumimoji="1" lang="ja-JP" altLang="en-US" smtClean="0"/>
              <a:t>‹#›</a:t>
            </a:fld>
            <a:endParaRPr kumimoji="1" lang="ja-JP" altLang="en-US"/>
          </a:p>
        </p:txBody>
      </p:sp>
      <p:sp>
        <p:nvSpPr>
          <p:cNvPr id="7" name="正方形/長方形 6"/>
          <p:cNvSpPr/>
          <p:nvPr/>
        </p:nvSpPr>
        <p:spPr>
          <a:xfrm>
            <a:off x="7079580" y="6233944"/>
            <a:ext cx="2064420" cy="62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セクション見出し">
    <p:spTree>
      <p:nvGrpSpPr>
        <p:cNvPr id="1" name=""/>
        <p:cNvGrpSpPr/>
        <p:nvPr/>
      </p:nvGrpSpPr>
      <p:grpSpPr>
        <a:xfrm>
          <a:off x="0" y="0"/>
          <a:ext cx="0" cy="0"/>
          <a:chOff x="0" y="0"/>
          <a:chExt cx="0" cy="0"/>
        </a:xfrm>
      </p:grpSpPr>
      <p:pic>
        <p:nvPicPr>
          <p:cNvPr id="4" name="Picture 2" descr="C:\project\PPTtemplate\08_simple\Heading.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8" name="タイトル 1"/>
          <p:cNvSpPr>
            <a:spLocks noGrp="1"/>
          </p:cNvSpPr>
          <p:nvPr>
            <p:ph type="ctrTitle"/>
          </p:nvPr>
        </p:nvSpPr>
        <p:spPr>
          <a:xfrm>
            <a:off x="251520" y="260648"/>
            <a:ext cx="8640960" cy="2952328"/>
          </a:xfrm>
          <a:prstGeom prst="rect">
            <a:avLst/>
          </a:prstGeom>
        </p:spPr>
        <p:txBody>
          <a:bodyPr anchor="b"/>
          <a:lstStyle>
            <a:lvl1pPr algn="ctr">
              <a:lnSpc>
                <a:spcPct val="150000"/>
              </a:lnSpc>
              <a:defRPr sz="4000" b="0">
                <a:solidFill>
                  <a:schemeClr val="bg1"/>
                </a:solidFill>
              </a:defRPr>
            </a:lvl1pPr>
          </a:lstStyle>
          <a:p>
            <a:r>
              <a:rPr lang="ja-JP" altLang="en-US"/>
              <a:t>マスター タイトルの書式設定</a:t>
            </a:r>
            <a:endParaRPr lang="ja-JP" altLang="en-US" dirty="0"/>
          </a:p>
        </p:txBody>
      </p:sp>
      <p:sp>
        <p:nvSpPr>
          <p:cNvPr id="9" name="サブタイトル 2"/>
          <p:cNvSpPr>
            <a:spLocks noGrp="1"/>
          </p:cNvSpPr>
          <p:nvPr>
            <p:ph type="subTitle" idx="1"/>
          </p:nvPr>
        </p:nvSpPr>
        <p:spPr>
          <a:xfrm>
            <a:off x="323528" y="3861048"/>
            <a:ext cx="4248472" cy="1656184"/>
          </a:xfrm>
        </p:spPr>
        <p:txBody>
          <a:bodyPr>
            <a:normAutofit/>
          </a:bodyPr>
          <a:lstStyle>
            <a:lvl1pPr marL="0" indent="0" algn="l">
              <a:buNone/>
              <a:defRPr sz="1400" b="1">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ja-JP" altLang="en-US" dirty="0"/>
          </a:p>
        </p:txBody>
      </p:sp>
      <p:sp>
        <p:nvSpPr>
          <p:cNvPr id="5" name="フッター プレースホルダ 4"/>
          <p:cNvSpPr>
            <a:spLocks noGrp="1"/>
          </p:cNvSpPr>
          <p:nvPr>
            <p:ph type="ftr" sz="quarter" idx="10"/>
          </p:nvPr>
        </p:nvSpPr>
        <p:spPr>
          <a:xfrm>
            <a:off x="1476375" y="6453188"/>
            <a:ext cx="6911975" cy="288925"/>
          </a:xfrm>
        </p:spPr>
        <p:txBody>
          <a:bodyPr/>
          <a:lstStyle>
            <a:lvl1pPr algn="ctr">
              <a:defRPr sz="900">
                <a:solidFill>
                  <a:schemeClr val="tx1"/>
                </a:solidFill>
                <a:latin typeface="Arial Black" pitchFamily="34" charset="0"/>
              </a:defRPr>
            </a:lvl1pPr>
          </a:lstStyle>
          <a:p>
            <a:endParaRPr kumimoji="1" lang="ja-JP" altLang="en-US"/>
          </a:p>
        </p:txBody>
      </p:sp>
      <p:sp>
        <p:nvSpPr>
          <p:cNvPr id="6" name="正方形/長方形 5"/>
          <p:cNvSpPr/>
          <p:nvPr/>
        </p:nvSpPr>
        <p:spPr>
          <a:xfrm>
            <a:off x="0" y="5589240"/>
            <a:ext cx="1453644" cy="1267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8482012" y="5733256"/>
            <a:ext cx="661988" cy="1123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675119" y="3505200"/>
            <a:ext cx="3202565"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userDrawn="1"/>
        </p:nvSpPr>
        <p:spPr>
          <a:xfrm>
            <a:off x="7740352" y="3505200"/>
            <a:ext cx="1403648" cy="1075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sz="2800"/>
            </a:lvl1pPr>
          </a:lstStyle>
          <a:p>
            <a:r>
              <a:rPr lang="ja-JP" altLang="en-US"/>
              <a:t>マスター タイトルの書式設定</a:t>
            </a:r>
            <a:endParaRPr lang="ja-JP" altLang="en-US" dirty="0"/>
          </a:p>
        </p:txBody>
      </p:sp>
      <p:sp>
        <p:nvSpPr>
          <p:cNvPr id="8" name="コンテンツ プレースホルダ 2"/>
          <p:cNvSpPr>
            <a:spLocks noGrp="1"/>
          </p:cNvSpPr>
          <p:nvPr>
            <p:ph idx="1"/>
          </p:nvPr>
        </p:nvSpPr>
        <p:spPr>
          <a:xfrm>
            <a:off x="251520" y="1052735"/>
            <a:ext cx="4176464" cy="496855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9" name="コンテンツ プレースホルダ 2"/>
          <p:cNvSpPr>
            <a:spLocks noGrp="1"/>
          </p:cNvSpPr>
          <p:nvPr>
            <p:ph idx="13"/>
          </p:nvPr>
        </p:nvSpPr>
        <p:spPr>
          <a:xfrm>
            <a:off x="4716016" y="1052736"/>
            <a:ext cx="4104456" cy="496855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ja-JP" altLang="en-US" dirty="0"/>
          </a:p>
        </p:txBody>
      </p:sp>
      <p:sp>
        <p:nvSpPr>
          <p:cNvPr id="5" name="日付プレースホルダ 3"/>
          <p:cNvSpPr>
            <a:spLocks noGrp="1"/>
          </p:cNvSpPr>
          <p:nvPr>
            <p:ph type="dt" sz="half" idx="14"/>
          </p:nvPr>
        </p:nvSpPr>
        <p:spPr/>
        <p:txBody>
          <a:bodyPr/>
          <a:lstStyle>
            <a:lvl1pPr>
              <a:defRPr/>
            </a:lvl1pPr>
          </a:lstStyle>
          <a:p>
            <a:endParaRPr kumimoji="1" lang="ja-JP" altLang="en-US"/>
          </a:p>
        </p:txBody>
      </p:sp>
      <p:sp>
        <p:nvSpPr>
          <p:cNvPr id="6" name="フッター プレースホルダ 4"/>
          <p:cNvSpPr>
            <a:spLocks noGrp="1"/>
          </p:cNvSpPr>
          <p:nvPr>
            <p:ph type="ftr" sz="quarter" idx="15"/>
          </p:nvPr>
        </p:nvSpPr>
        <p:spPr/>
        <p:txBody>
          <a:bodyPr/>
          <a:lstStyle>
            <a:lvl1pPr>
              <a:defRPr/>
            </a:lvl1pPr>
          </a:lstStyle>
          <a:p>
            <a:endParaRPr kumimoji="1" lang="ja-JP" altLang="en-US"/>
          </a:p>
        </p:txBody>
      </p:sp>
      <p:sp>
        <p:nvSpPr>
          <p:cNvPr id="7" name="スライド番号プレースホルダ 5"/>
          <p:cNvSpPr>
            <a:spLocks noGrp="1"/>
          </p:cNvSpPr>
          <p:nvPr>
            <p:ph type="sldNum" sz="quarter" idx="16"/>
          </p:nvPr>
        </p:nvSpPr>
        <p:spPr/>
        <p:txBody>
          <a:bodyPr/>
          <a:lstStyle>
            <a:lvl1pPr>
              <a:defRPr/>
            </a:lvl1pPr>
          </a:lstStyle>
          <a:p>
            <a:fld id="{26D63DF9-FE85-4E18-AD75-E249AD29C6E2}" type="slidenum">
              <a:rPr kumimoji="1" lang="ja-JP" altLang="en-US" smtClean="0"/>
              <a:t>‹#›</a:t>
            </a:fld>
            <a:endParaRPr kumimoji="1" lang="ja-JP" altLang="en-US"/>
          </a:p>
        </p:txBody>
      </p:sp>
      <p:sp>
        <p:nvSpPr>
          <p:cNvPr id="10" name="正方形/長方形 9"/>
          <p:cNvSpPr/>
          <p:nvPr/>
        </p:nvSpPr>
        <p:spPr>
          <a:xfrm>
            <a:off x="7079580" y="6233944"/>
            <a:ext cx="2064420" cy="62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abbit">
    <p:spTree>
      <p:nvGrpSpPr>
        <p:cNvPr id="1" name=""/>
        <p:cNvGrpSpPr/>
        <p:nvPr/>
      </p:nvGrpSpPr>
      <p:grpSpPr>
        <a:xfrm>
          <a:off x="0" y="0"/>
          <a:ext cx="0" cy="0"/>
          <a:chOff x="0" y="0"/>
          <a:chExt cx="0" cy="0"/>
        </a:xfrm>
      </p:grpSpPr>
      <p:pic>
        <p:nvPicPr>
          <p:cNvPr id="3" name="Picture 2" descr="C:\project\PPTtemplate\08_simple\Normal2.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2" name="タイトル 1"/>
          <p:cNvSpPr>
            <a:spLocks noGrp="1"/>
          </p:cNvSpPr>
          <p:nvPr>
            <p:ph type="title"/>
          </p:nvPr>
        </p:nvSpPr>
        <p:spPr>
          <a:xfrm>
            <a:off x="5436096" y="404664"/>
            <a:ext cx="3456384" cy="3456384"/>
          </a:xfrm>
        </p:spPr>
        <p:txBody>
          <a:bodyPr/>
          <a:lstStyle>
            <a:lvl1pPr algn="ctr">
              <a:defRPr>
                <a:latin typeface="Arial Black" pitchFamily="34" charset="0"/>
              </a:defRPr>
            </a:lvl1pPr>
          </a:lstStyle>
          <a:p>
            <a:r>
              <a:rPr lang="ja-JP" altLang="en-US"/>
              <a:t>マスター タイトルの書式設定</a:t>
            </a:r>
            <a:endParaRPr lang="ja-JP" altLang="en-US" dirty="0"/>
          </a:p>
        </p:txBody>
      </p:sp>
      <p:sp>
        <p:nvSpPr>
          <p:cNvPr id="4" name="フッター プレースホルダ 3"/>
          <p:cNvSpPr>
            <a:spLocks noGrp="1"/>
          </p:cNvSpPr>
          <p:nvPr>
            <p:ph type="ftr" sz="quarter" idx="10"/>
          </p:nvPr>
        </p:nvSpPr>
        <p:spPr/>
        <p:txBody>
          <a:bodyPr/>
          <a:lstStyle>
            <a:lvl1pPr>
              <a:defRPr>
                <a:solidFill>
                  <a:schemeClr val="tx1"/>
                </a:solidFill>
              </a:defRPr>
            </a:lvl1pPr>
          </a:lstStyle>
          <a:p>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ig">
    <p:spTree>
      <p:nvGrpSpPr>
        <p:cNvPr id="1" name=""/>
        <p:cNvGrpSpPr/>
        <p:nvPr/>
      </p:nvGrpSpPr>
      <p:grpSpPr>
        <a:xfrm>
          <a:off x="0" y="0"/>
          <a:ext cx="0" cy="0"/>
          <a:chOff x="0" y="0"/>
          <a:chExt cx="0" cy="0"/>
        </a:xfrm>
      </p:grpSpPr>
      <p:pic>
        <p:nvPicPr>
          <p:cNvPr id="3" name="Picture 2" descr="C:\project\PPTtemplate\08_simple\Normal3.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2" name="タイトル 1"/>
          <p:cNvSpPr>
            <a:spLocks noGrp="1"/>
          </p:cNvSpPr>
          <p:nvPr>
            <p:ph type="title"/>
          </p:nvPr>
        </p:nvSpPr>
        <p:spPr>
          <a:xfrm>
            <a:off x="5724128" y="3284984"/>
            <a:ext cx="3168352" cy="2952328"/>
          </a:xfrm>
        </p:spPr>
        <p:txBody>
          <a:bodyPr/>
          <a:lstStyle>
            <a:lvl1pPr algn="ctr">
              <a:defRPr>
                <a:solidFill>
                  <a:schemeClr val="bg1"/>
                </a:solidFill>
                <a:latin typeface="Arial Black" pitchFamily="34" charset="0"/>
              </a:defRPr>
            </a:lvl1pPr>
          </a:lstStyle>
          <a:p>
            <a:r>
              <a:rPr lang="ja-JP" altLang="en-US"/>
              <a:t>マスター タイトルの書式設定</a:t>
            </a:r>
            <a:endParaRPr lang="ja-JP" altLang="en-US" dirty="0"/>
          </a:p>
        </p:txBody>
      </p:sp>
      <p:sp>
        <p:nvSpPr>
          <p:cNvPr id="4" name="フッター プレースホルダ 3"/>
          <p:cNvSpPr>
            <a:spLocks noGrp="1"/>
          </p:cNvSpPr>
          <p:nvPr>
            <p:ph type="ftr" sz="quarter" idx="10"/>
          </p:nvPr>
        </p:nvSpPr>
        <p:spPr/>
        <p:txBody>
          <a:bodyPr/>
          <a:lstStyle>
            <a:lvl1pPr>
              <a:defRPr>
                <a:solidFill>
                  <a:schemeClr val="tx1"/>
                </a:solidFill>
              </a:defRPr>
            </a:lvl1pPr>
          </a:lstStyle>
          <a:p>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heep">
    <p:spTree>
      <p:nvGrpSpPr>
        <p:cNvPr id="1" name=""/>
        <p:cNvGrpSpPr/>
        <p:nvPr/>
      </p:nvGrpSpPr>
      <p:grpSpPr>
        <a:xfrm>
          <a:off x="0" y="0"/>
          <a:ext cx="0" cy="0"/>
          <a:chOff x="0" y="0"/>
          <a:chExt cx="0" cy="0"/>
        </a:xfrm>
      </p:grpSpPr>
      <p:pic>
        <p:nvPicPr>
          <p:cNvPr id="3" name="Picture 2" descr="C:\project\PPTtemplate\08_simple\Normal4.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2" name="タイトル 1"/>
          <p:cNvSpPr>
            <a:spLocks noGrp="1"/>
          </p:cNvSpPr>
          <p:nvPr>
            <p:ph type="title"/>
          </p:nvPr>
        </p:nvSpPr>
        <p:spPr>
          <a:xfrm>
            <a:off x="395536" y="404664"/>
            <a:ext cx="8280920" cy="2088232"/>
          </a:xfrm>
        </p:spPr>
        <p:txBody>
          <a:bodyPr/>
          <a:lstStyle>
            <a:lvl1pPr algn="ctr">
              <a:defRPr>
                <a:latin typeface="Arial Black" pitchFamily="34" charset="0"/>
              </a:defRPr>
            </a:lvl1pPr>
          </a:lstStyle>
          <a:p>
            <a:r>
              <a:rPr lang="ja-JP" altLang="en-US"/>
              <a:t>マスター タイトルの書式設定</a:t>
            </a:r>
            <a:endParaRPr lang="ja-JP" altLang="en-US" dirty="0"/>
          </a:p>
        </p:txBody>
      </p:sp>
      <p:sp>
        <p:nvSpPr>
          <p:cNvPr id="4" name="フッター プレースホルダ 3"/>
          <p:cNvSpPr>
            <a:spLocks noGrp="1"/>
          </p:cNvSpPr>
          <p:nvPr>
            <p:ph type="ftr" sz="quarter" idx="10"/>
          </p:nvPr>
        </p:nvSpPr>
        <p:spPr/>
        <p:txBody>
          <a:bodyPr/>
          <a:lstStyle>
            <a:lvl1pPr>
              <a:defRPr>
                <a:solidFill>
                  <a:schemeClr val="tx1"/>
                </a:solidFill>
              </a:defRPr>
            </a:lvl1pPr>
          </a:lstStyle>
          <a:p>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at">
    <p:spTree>
      <p:nvGrpSpPr>
        <p:cNvPr id="1" name=""/>
        <p:cNvGrpSpPr/>
        <p:nvPr/>
      </p:nvGrpSpPr>
      <p:grpSpPr>
        <a:xfrm>
          <a:off x="0" y="0"/>
          <a:ext cx="0" cy="0"/>
          <a:chOff x="0" y="0"/>
          <a:chExt cx="0" cy="0"/>
        </a:xfrm>
      </p:grpSpPr>
      <p:pic>
        <p:nvPicPr>
          <p:cNvPr id="3" name="Picture 2" descr="C:\project\PPTtemplate\08_simple\Normal5.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2" name="タイトル 1"/>
          <p:cNvSpPr>
            <a:spLocks noGrp="1"/>
          </p:cNvSpPr>
          <p:nvPr>
            <p:ph type="title"/>
          </p:nvPr>
        </p:nvSpPr>
        <p:spPr>
          <a:xfrm>
            <a:off x="395536" y="260648"/>
            <a:ext cx="8280920" cy="1944216"/>
          </a:xfrm>
        </p:spPr>
        <p:txBody>
          <a:bodyPr/>
          <a:lstStyle>
            <a:lvl1pPr algn="ctr">
              <a:defRPr>
                <a:solidFill>
                  <a:schemeClr val="bg1"/>
                </a:solidFill>
                <a:latin typeface="Arial Black" pitchFamily="34" charset="0"/>
              </a:defRPr>
            </a:lvl1pPr>
          </a:lstStyle>
          <a:p>
            <a:r>
              <a:rPr lang="ja-JP" altLang="en-US"/>
              <a:t>マスター タイトルの書式設定</a:t>
            </a:r>
            <a:endParaRPr lang="ja-JP" altLang="en-US" dirty="0"/>
          </a:p>
        </p:txBody>
      </p:sp>
      <p:sp>
        <p:nvSpPr>
          <p:cNvPr id="4" name="フッター プレースホルダ 3"/>
          <p:cNvSpPr>
            <a:spLocks noGrp="1"/>
          </p:cNvSpPr>
          <p:nvPr>
            <p:ph type="ftr" sz="quarter" idx="10"/>
          </p:nvPr>
        </p:nvSpPr>
        <p:spPr/>
        <p:txBody>
          <a:bodyPr/>
          <a:lstStyle>
            <a:lvl1pPr>
              <a:defRPr>
                <a:solidFill>
                  <a:schemeClr val="tx1"/>
                </a:solidFill>
              </a:defRPr>
            </a:lvl1pPr>
          </a:lstStyle>
          <a:p>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ouse">
    <p:spTree>
      <p:nvGrpSpPr>
        <p:cNvPr id="1" name=""/>
        <p:cNvGrpSpPr/>
        <p:nvPr/>
      </p:nvGrpSpPr>
      <p:grpSpPr>
        <a:xfrm>
          <a:off x="0" y="0"/>
          <a:ext cx="0" cy="0"/>
          <a:chOff x="0" y="0"/>
          <a:chExt cx="0" cy="0"/>
        </a:xfrm>
      </p:grpSpPr>
      <p:pic>
        <p:nvPicPr>
          <p:cNvPr id="3" name="Picture 2" descr="C:\project\PPTtemplate\08_simple\Normal6.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2" name="タイトル 1"/>
          <p:cNvSpPr>
            <a:spLocks noGrp="1"/>
          </p:cNvSpPr>
          <p:nvPr>
            <p:ph type="title"/>
          </p:nvPr>
        </p:nvSpPr>
        <p:spPr>
          <a:xfrm>
            <a:off x="5508104" y="548680"/>
            <a:ext cx="3384376" cy="5688632"/>
          </a:xfrm>
        </p:spPr>
        <p:txBody>
          <a:bodyPr/>
          <a:lstStyle>
            <a:lvl1pPr algn="ctr">
              <a:defRPr>
                <a:latin typeface="Arial Black" pitchFamily="34" charset="0"/>
              </a:defRPr>
            </a:lvl1pPr>
          </a:lstStyle>
          <a:p>
            <a:r>
              <a:rPr lang="ja-JP" altLang="en-US"/>
              <a:t>マスター タイトルの書式設定</a:t>
            </a:r>
            <a:endParaRPr lang="ja-JP" altLang="en-US" dirty="0"/>
          </a:p>
        </p:txBody>
      </p:sp>
      <p:sp>
        <p:nvSpPr>
          <p:cNvPr id="4" name="フッター プレースホルダ 3"/>
          <p:cNvSpPr>
            <a:spLocks noGrp="1"/>
          </p:cNvSpPr>
          <p:nvPr>
            <p:ph type="ftr" sz="quarter" idx="10"/>
          </p:nvPr>
        </p:nvSpPr>
        <p:spPr/>
        <p:txBody>
          <a:bodyPr/>
          <a:lstStyle>
            <a:lvl1pPr>
              <a:defRPr>
                <a:solidFill>
                  <a:schemeClr val="tx1"/>
                </a:solidFill>
              </a:defRPr>
            </a:lvl1pPr>
          </a:lstStyle>
          <a:p>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9" descr="C:\project\PPTtemplate\08_simple\Normal.jpg"/>
          <p:cNvPicPr>
            <a:picLocks noChangeAspect="1" noChangeArrowheads="1"/>
          </p:cNvPicPr>
          <p:nvPr/>
        </p:nvPicPr>
        <p:blipFill>
          <a:blip r:embed="rId11" cstate="print"/>
          <a:srcRect/>
          <a:stretch>
            <a:fillRect/>
          </a:stretch>
        </p:blipFill>
        <p:spPr bwMode="auto">
          <a:xfrm>
            <a:off x="0" y="0"/>
            <a:ext cx="9144000" cy="6858000"/>
          </a:xfrm>
          <a:prstGeom prst="rect">
            <a:avLst/>
          </a:prstGeom>
          <a:noFill/>
          <a:ln w="9525">
            <a:noFill/>
            <a:miter lim="800000"/>
            <a:headEnd/>
            <a:tailEnd/>
          </a:ln>
        </p:spPr>
      </p:pic>
      <p:sp>
        <p:nvSpPr>
          <p:cNvPr id="1027" name="タイトル プレースホルダ 1"/>
          <p:cNvSpPr>
            <a:spLocks noGrp="1"/>
          </p:cNvSpPr>
          <p:nvPr>
            <p:ph type="title"/>
          </p:nvPr>
        </p:nvSpPr>
        <p:spPr bwMode="auto">
          <a:xfrm>
            <a:off x="179388" y="188913"/>
            <a:ext cx="7705725" cy="5762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テキスト プレースホルダ 2"/>
          <p:cNvSpPr>
            <a:spLocks noGrp="1"/>
          </p:cNvSpPr>
          <p:nvPr>
            <p:ph type="body" idx="1"/>
          </p:nvPr>
        </p:nvSpPr>
        <p:spPr bwMode="auto">
          <a:xfrm>
            <a:off x="250825" y="1052513"/>
            <a:ext cx="8569325" cy="4968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 3"/>
          <p:cNvSpPr>
            <a:spLocks noGrp="1"/>
          </p:cNvSpPr>
          <p:nvPr>
            <p:ph type="dt" sz="half" idx="2"/>
          </p:nvPr>
        </p:nvSpPr>
        <p:spPr>
          <a:xfrm>
            <a:off x="107950" y="6237288"/>
            <a:ext cx="2133600" cy="217487"/>
          </a:xfrm>
          <a:prstGeom prst="rect">
            <a:avLst/>
          </a:prstGeom>
        </p:spPr>
        <p:txBody>
          <a:bodyPr vert="horz" lIns="91440" tIns="45720" rIns="91440" bIns="45720" rtlCol="0" anchor="t"/>
          <a:lstStyle>
            <a:lvl1pPr algn="l" fontAlgn="auto">
              <a:spcBef>
                <a:spcPts val="0"/>
              </a:spcBef>
              <a:spcAft>
                <a:spcPts val="0"/>
              </a:spcAft>
              <a:defRPr sz="800" b="0">
                <a:solidFill>
                  <a:schemeClr val="tx1"/>
                </a:solidFill>
                <a:latin typeface="Arial Black" pitchFamily="34" charset="0"/>
                <a:ea typeface="HG丸ｺﾞｼｯｸM-PRO" pitchFamily="50" charset="-128"/>
              </a:defRPr>
            </a:lvl1pPr>
          </a:lstStyle>
          <a:p>
            <a:endParaRPr kumimoji="1" lang="ja-JP" altLang="en-US"/>
          </a:p>
        </p:txBody>
      </p:sp>
      <p:sp>
        <p:nvSpPr>
          <p:cNvPr id="5" name="フッター プレースホルダ 4"/>
          <p:cNvSpPr>
            <a:spLocks noGrp="1"/>
          </p:cNvSpPr>
          <p:nvPr>
            <p:ph type="ftr" sz="quarter" idx="3"/>
          </p:nvPr>
        </p:nvSpPr>
        <p:spPr>
          <a:xfrm>
            <a:off x="107950" y="6524625"/>
            <a:ext cx="6840538" cy="217488"/>
          </a:xfrm>
          <a:prstGeom prst="rect">
            <a:avLst/>
          </a:prstGeom>
        </p:spPr>
        <p:txBody>
          <a:bodyPr vert="horz" lIns="91440" tIns="45720" rIns="91440" bIns="45720" rtlCol="0" anchor="t"/>
          <a:lstStyle>
            <a:lvl1pPr algn="l" fontAlgn="auto">
              <a:spcBef>
                <a:spcPts val="0"/>
              </a:spcBef>
              <a:spcAft>
                <a:spcPts val="0"/>
              </a:spcAft>
              <a:defRPr sz="800" b="0">
                <a:solidFill>
                  <a:schemeClr val="tx1"/>
                </a:solidFill>
                <a:latin typeface="Arial Black" pitchFamily="34" charset="0"/>
                <a:ea typeface="HG丸ｺﾞｼｯｸM-PRO" pitchFamily="50" charset="-128"/>
              </a:defRPr>
            </a:lvl1pPr>
          </a:lstStyle>
          <a:p>
            <a:endParaRPr kumimoji="1" lang="ja-JP" altLang="en-US"/>
          </a:p>
        </p:txBody>
      </p:sp>
      <p:sp>
        <p:nvSpPr>
          <p:cNvPr id="6" name="スライド番号プレースホルダ 5"/>
          <p:cNvSpPr>
            <a:spLocks noGrp="1"/>
          </p:cNvSpPr>
          <p:nvPr>
            <p:ph type="sldNum" sz="quarter" idx="4"/>
          </p:nvPr>
        </p:nvSpPr>
        <p:spPr>
          <a:xfrm>
            <a:off x="8609013" y="401638"/>
            <a:ext cx="427037" cy="219075"/>
          </a:xfrm>
          <a:prstGeom prst="rect">
            <a:avLst/>
          </a:prstGeom>
          <a:noFill/>
        </p:spPr>
        <p:txBody>
          <a:bodyPr vert="horz" lIns="0" tIns="0" rIns="0" bIns="0" rtlCol="0" anchor="t"/>
          <a:lstStyle>
            <a:lvl1pPr algn="r" fontAlgn="auto">
              <a:spcBef>
                <a:spcPts val="0"/>
              </a:spcBef>
              <a:spcAft>
                <a:spcPts val="0"/>
              </a:spcAft>
              <a:defRPr sz="800" b="0">
                <a:solidFill>
                  <a:schemeClr val="bg1"/>
                </a:solidFill>
                <a:latin typeface="HG丸ｺﾞｼｯｸM-PRO" pitchFamily="50" charset="-128"/>
                <a:ea typeface="HG丸ｺﾞｼｯｸM-PRO" pitchFamily="50" charset="-128"/>
              </a:defRPr>
            </a:lvl1pPr>
          </a:lstStyle>
          <a:p>
            <a:fld id="{26D63DF9-FE85-4E18-AD75-E249AD29C6E2}"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Lst>
  <p:hf hdr="0" ftr="0" dt="0"/>
  <p:txStyles>
    <p:titleStyle>
      <a:lvl1pPr algn="r" rtl="0" eaLnBrk="1" fontAlgn="base" hangingPunct="1">
        <a:spcBef>
          <a:spcPct val="0"/>
        </a:spcBef>
        <a:spcAft>
          <a:spcPct val="0"/>
        </a:spcAft>
        <a:defRPr kumimoji="1" sz="2400" b="1" kern="1200">
          <a:solidFill>
            <a:schemeClr val="tx1"/>
          </a:solidFill>
          <a:latin typeface="HG丸ｺﾞｼｯｸM-PRO" pitchFamily="50" charset="-128"/>
          <a:ea typeface="HG丸ｺﾞｼｯｸM-PRO" pitchFamily="50" charset="-128"/>
          <a:cs typeface="+mj-cs"/>
        </a:defRPr>
      </a:lvl1pPr>
      <a:lvl2pPr algn="r" rtl="0" eaLnBrk="1" fontAlgn="base" hangingPunct="1">
        <a:spcBef>
          <a:spcPct val="0"/>
        </a:spcBef>
        <a:spcAft>
          <a:spcPct val="0"/>
        </a:spcAft>
        <a:defRPr kumimoji="1" sz="2400" b="1">
          <a:solidFill>
            <a:schemeClr val="tx1"/>
          </a:solidFill>
          <a:latin typeface="HG丸ｺﾞｼｯｸM-PRO" pitchFamily="50" charset="-128"/>
          <a:ea typeface="HG丸ｺﾞｼｯｸM-PRO" pitchFamily="50" charset="-128"/>
        </a:defRPr>
      </a:lvl2pPr>
      <a:lvl3pPr algn="r" rtl="0" eaLnBrk="1" fontAlgn="base" hangingPunct="1">
        <a:spcBef>
          <a:spcPct val="0"/>
        </a:spcBef>
        <a:spcAft>
          <a:spcPct val="0"/>
        </a:spcAft>
        <a:defRPr kumimoji="1" sz="2400" b="1">
          <a:solidFill>
            <a:schemeClr val="tx1"/>
          </a:solidFill>
          <a:latin typeface="HG丸ｺﾞｼｯｸM-PRO" pitchFamily="50" charset="-128"/>
          <a:ea typeface="HG丸ｺﾞｼｯｸM-PRO" pitchFamily="50" charset="-128"/>
        </a:defRPr>
      </a:lvl3pPr>
      <a:lvl4pPr algn="r" rtl="0" eaLnBrk="1" fontAlgn="base" hangingPunct="1">
        <a:spcBef>
          <a:spcPct val="0"/>
        </a:spcBef>
        <a:spcAft>
          <a:spcPct val="0"/>
        </a:spcAft>
        <a:defRPr kumimoji="1" sz="2400" b="1">
          <a:solidFill>
            <a:schemeClr val="tx1"/>
          </a:solidFill>
          <a:latin typeface="HG丸ｺﾞｼｯｸM-PRO" pitchFamily="50" charset="-128"/>
          <a:ea typeface="HG丸ｺﾞｼｯｸM-PRO" pitchFamily="50" charset="-128"/>
        </a:defRPr>
      </a:lvl4pPr>
      <a:lvl5pPr algn="r" rtl="0" eaLnBrk="1" fontAlgn="base" hangingPunct="1">
        <a:spcBef>
          <a:spcPct val="0"/>
        </a:spcBef>
        <a:spcAft>
          <a:spcPct val="0"/>
        </a:spcAft>
        <a:defRPr kumimoji="1" sz="2400" b="1">
          <a:solidFill>
            <a:schemeClr val="tx1"/>
          </a:solidFill>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3200" b="1">
          <a:solidFill>
            <a:srgbClr val="3A1D00"/>
          </a:solidFill>
          <a:latin typeface="Calibri" pitchFamily="34" charset="0"/>
          <a:ea typeface="ＭＳ Ｐゴシック" charset="-128"/>
        </a:defRPr>
      </a:lvl6pPr>
      <a:lvl7pPr marL="914400" algn="l" rtl="0" eaLnBrk="1" fontAlgn="base" hangingPunct="1">
        <a:spcBef>
          <a:spcPct val="0"/>
        </a:spcBef>
        <a:spcAft>
          <a:spcPct val="0"/>
        </a:spcAft>
        <a:defRPr kumimoji="1" sz="3200" b="1">
          <a:solidFill>
            <a:srgbClr val="3A1D00"/>
          </a:solidFill>
          <a:latin typeface="Calibri" pitchFamily="34" charset="0"/>
          <a:ea typeface="ＭＳ Ｐゴシック" charset="-128"/>
        </a:defRPr>
      </a:lvl7pPr>
      <a:lvl8pPr marL="1371600" algn="l" rtl="0" eaLnBrk="1" fontAlgn="base" hangingPunct="1">
        <a:spcBef>
          <a:spcPct val="0"/>
        </a:spcBef>
        <a:spcAft>
          <a:spcPct val="0"/>
        </a:spcAft>
        <a:defRPr kumimoji="1" sz="3200" b="1">
          <a:solidFill>
            <a:srgbClr val="3A1D00"/>
          </a:solidFill>
          <a:latin typeface="Calibri" pitchFamily="34" charset="0"/>
          <a:ea typeface="ＭＳ Ｐゴシック" charset="-128"/>
        </a:defRPr>
      </a:lvl8pPr>
      <a:lvl9pPr marL="1828800" algn="l" rtl="0" eaLnBrk="1" fontAlgn="base" hangingPunct="1">
        <a:spcBef>
          <a:spcPct val="0"/>
        </a:spcBef>
        <a:spcAft>
          <a:spcPct val="0"/>
        </a:spcAft>
        <a:defRPr kumimoji="1" sz="3200" b="1">
          <a:solidFill>
            <a:srgbClr val="3A1D00"/>
          </a:solidFill>
          <a:latin typeface="Calibri" pitchFamily="34" charset="0"/>
          <a:ea typeface="ＭＳ Ｐゴシック" charset="-128"/>
        </a:defRPr>
      </a:lvl9pPr>
    </p:titleStyle>
    <p:bodyStyle>
      <a:lvl1pPr marL="342900" indent="-342900" algn="l" rtl="0" eaLnBrk="1" fontAlgn="base" hangingPunct="1">
        <a:spcBef>
          <a:spcPct val="20000"/>
        </a:spcBef>
        <a:spcAft>
          <a:spcPct val="0"/>
        </a:spcAft>
        <a:buFont typeface="Arial" charset="0"/>
        <a:buChar char="•"/>
        <a:defRPr kumimoji="1" sz="2000" kern="1200">
          <a:solidFill>
            <a:schemeClr val="tx1"/>
          </a:solidFill>
          <a:latin typeface="HG丸ｺﾞｼｯｸM-PRO" pitchFamily="50" charset="-128"/>
          <a:ea typeface="HG丸ｺﾞｼｯｸM-PRO" pitchFamily="50" charset="-128"/>
          <a:cs typeface="+mn-cs"/>
        </a:defRPr>
      </a:lvl1pPr>
      <a:lvl2pPr marL="742950" indent="-285750" algn="l" rtl="0" eaLnBrk="1" fontAlgn="base" hangingPunct="1">
        <a:spcBef>
          <a:spcPct val="20000"/>
        </a:spcBef>
        <a:spcAft>
          <a:spcPct val="0"/>
        </a:spcAft>
        <a:buFont typeface="Arial" charset="0"/>
        <a:buChar char="–"/>
        <a:defRPr kumimoji="1" kern="1200">
          <a:solidFill>
            <a:schemeClr val="tx1"/>
          </a:solidFill>
          <a:latin typeface="HG丸ｺﾞｼｯｸM-PRO" pitchFamily="50" charset="-128"/>
          <a:ea typeface="HG丸ｺﾞｼｯｸM-PRO" pitchFamily="50" charset="-128"/>
          <a:cs typeface="+mn-cs"/>
        </a:defRPr>
      </a:lvl2pPr>
      <a:lvl3pPr marL="1143000" indent="-228600" algn="l" rtl="0" eaLnBrk="1" fontAlgn="base" hangingPunct="1">
        <a:spcBef>
          <a:spcPct val="20000"/>
        </a:spcBef>
        <a:spcAft>
          <a:spcPct val="0"/>
        </a:spcAft>
        <a:buFont typeface="Arial" charset="0"/>
        <a:buChar char="•"/>
        <a:defRPr kumimoji="1" sz="1600" kern="1200">
          <a:solidFill>
            <a:schemeClr val="tx1"/>
          </a:solidFill>
          <a:latin typeface="HG丸ｺﾞｼｯｸM-PRO" pitchFamily="50" charset="-128"/>
          <a:ea typeface="HG丸ｺﾞｼｯｸM-PRO" pitchFamily="50" charset="-128"/>
          <a:cs typeface="+mn-cs"/>
        </a:defRPr>
      </a:lvl3pPr>
      <a:lvl4pPr marL="1600200" indent="-228600" algn="l" rtl="0" eaLnBrk="1" fontAlgn="base" hangingPunct="1">
        <a:spcBef>
          <a:spcPct val="20000"/>
        </a:spcBef>
        <a:spcAft>
          <a:spcPct val="0"/>
        </a:spcAft>
        <a:buFont typeface="Arial" charset="0"/>
        <a:buChar char="–"/>
        <a:defRPr kumimoji="1" sz="1400" kern="1200">
          <a:solidFill>
            <a:schemeClr val="tx1"/>
          </a:solidFill>
          <a:latin typeface="HG丸ｺﾞｼｯｸM-PRO" pitchFamily="50" charset="-128"/>
          <a:ea typeface="HG丸ｺﾞｼｯｸM-PRO" pitchFamily="50" charset="-128"/>
          <a:cs typeface="+mn-cs"/>
        </a:defRPr>
      </a:lvl4pPr>
      <a:lvl5pPr marL="2057400" indent="-228600" algn="l" rtl="0" eaLnBrk="1" fontAlgn="base" hangingPunct="1">
        <a:spcBef>
          <a:spcPct val="20000"/>
        </a:spcBef>
        <a:spcAft>
          <a:spcPct val="0"/>
        </a:spcAft>
        <a:buFont typeface="Arial" charset="0"/>
        <a:buChar char="»"/>
        <a:defRPr kumimoji="1" sz="1200" kern="1200">
          <a:solidFill>
            <a:schemeClr val="tx1"/>
          </a:solidFill>
          <a:latin typeface="HG丸ｺﾞｼｯｸM-PRO" pitchFamily="50" charset="-128"/>
          <a:ea typeface="HG丸ｺﾞｼｯｸM-PRO" pitchFamily="50" charset="-128"/>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txBody>
          <a:bodyPr/>
          <a:lstStyle/>
          <a:p>
            <a:r>
              <a:rPr kumimoji="1" lang="ja-JP" altLang="en-US" dirty="0"/>
              <a:t>トラッキングデータを用いた</a:t>
            </a:r>
            <a:br>
              <a:rPr kumimoji="1" lang="en-US" altLang="ja-JP" dirty="0"/>
            </a:br>
            <a:r>
              <a:rPr lang="ja-JP" altLang="en-US" dirty="0"/>
              <a:t>サッカーの試合における</a:t>
            </a:r>
            <a:br>
              <a:rPr lang="en-US" altLang="ja-JP" dirty="0"/>
            </a:br>
            <a:r>
              <a:rPr kumimoji="1" lang="ja-JP" altLang="en-US" dirty="0"/>
              <a:t>戦況変化の抽出</a:t>
            </a:r>
          </a:p>
        </p:txBody>
      </p:sp>
      <p:sp>
        <p:nvSpPr>
          <p:cNvPr id="5" name="サブタイトル 4"/>
          <p:cNvSpPr>
            <a:spLocks noGrp="1"/>
          </p:cNvSpPr>
          <p:nvPr>
            <p:ph type="subTitle" idx="1"/>
          </p:nvPr>
        </p:nvSpPr>
        <p:spPr>
          <a:xfrm>
            <a:off x="323528" y="3861048"/>
            <a:ext cx="4680520" cy="1656184"/>
          </a:xfrm>
        </p:spPr>
        <p:txBody>
          <a:bodyPr>
            <a:normAutofit/>
          </a:bodyPr>
          <a:lstStyle/>
          <a:p>
            <a:r>
              <a:rPr lang="ja-JP" altLang="en-US" sz="1600" dirty="0"/>
              <a:t>第 </a:t>
            </a:r>
            <a:r>
              <a:rPr lang="en-US" altLang="ja-JP" sz="1600" dirty="0"/>
              <a:t>5 </a:t>
            </a:r>
            <a:r>
              <a:rPr lang="ja-JP" altLang="en-US" sz="1600" dirty="0"/>
              <a:t>回スポーツデータ解析コンペティション</a:t>
            </a:r>
            <a:endParaRPr lang="en-US" altLang="ja-JP" sz="1600" dirty="0"/>
          </a:p>
          <a:p>
            <a:r>
              <a:rPr kumimoji="1" lang="ja-JP" altLang="en-US" sz="1600" dirty="0"/>
              <a:t>サッカートラッキング部門</a:t>
            </a:r>
            <a:endParaRPr kumimoji="1" lang="en-US" altLang="ja-JP" sz="1600" dirty="0"/>
          </a:p>
          <a:p>
            <a:endParaRPr lang="en-US" altLang="ja-JP" sz="1600" dirty="0"/>
          </a:p>
          <a:p>
            <a:r>
              <a:rPr lang="ja-JP" altLang="en-US" sz="1600" dirty="0"/>
              <a:t>東京大学大学院　工学系研究科</a:t>
            </a:r>
            <a:endParaRPr lang="en-US" altLang="ja-JP" sz="1600" dirty="0"/>
          </a:p>
          <a:p>
            <a:r>
              <a:rPr kumimoji="1" lang="ja-JP" altLang="en-US" sz="1600" dirty="0"/>
              <a:t>神谷啓太、中西航、泉裕一朗</a:t>
            </a:r>
          </a:p>
        </p:txBody>
      </p:sp>
    </p:spTree>
    <p:extLst>
      <p:ext uri="{BB962C8B-B14F-4D97-AF65-F5344CB8AC3E}">
        <p14:creationId xmlns:p14="http://schemas.microsoft.com/office/powerpoint/2010/main" val="1216035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正方形/長方形 65"/>
          <p:cNvSpPr/>
          <p:nvPr/>
        </p:nvSpPr>
        <p:spPr>
          <a:xfrm>
            <a:off x="0" y="4838321"/>
            <a:ext cx="9144000" cy="20196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 name="タイトル 1"/>
          <p:cNvSpPr>
            <a:spLocks noGrp="1"/>
          </p:cNvSpPr>
          <p:nvPr>
            <p:ph type="title"/>
          </p:nvPr>
        </p:nvSpPr>
        <p:spPr/>
        <p:txBody>
          <a:bodyPr/>
          <a:lstStyle/>
          <a:p>
            <a:r>
              <a:rPr lang="ja-JP" altLang="en-US" dirty="0"/>
              <a:t>作成した変数の説明③　</a:t>
            </a:r>
            <a:r>
              <a:rPr lang="ja-JP" altLang="en-US" sz="2400" dirty="0"/>
              <a:t>～</a:t>
            </a:r>
            <a:r>
              <a:rPr kumimoji="1" lang="ja-JP" altLang="en-US" sz="2400" dirty="0"/>
              <a:t>守備脆弱度～</a:t>
            </a:r>
            <a:endParaRPr kumimoji="1" lang="ja-JP" altLang="en-US" sz="3200" dirty="0"/>
          </a:p>
        </p:txBody>
      </p:sp>
      <p:grpSp>
        <p:nvGrpSpPr>
          <p:cNvPr id="3" name="グループ化 2"/>
          <p:cNvGrpSpPr/>
          <p:nvPr/>
        </p:nvGrpSpPr>
        <p:grpSpPr>
          <a:xfrm>
            <a:off x="9180512" y="1124744"/>
            <a:ext cx="9030910" cy="6278513"/>
            <a:chOff x="77594" y="653940"/>
            <a:chExt cx="9030910" cy="6278513"/>
          </a:xfrm>
        </p:grpSpPr>
        <p:cxnSp>
          <p:nvCxnSpPr>
            <p:cNvPr id="41" name="直線コネクタ 40"/>
            <p:cNvCxnSpPr/>
            <p:nvPr/>
          </p:nvCxnSpPr>
          <p:spPr>
            <a:xfrm>
              <a:off x="4176312" y="653940"/>
              <a:ext cx="2196000" cy="0"/>
            </a:xfrm>
            <a:prstGeom prst="line">
              <a:avLst/>
            </a:prstGeom>
            <a:ln w="762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2" name="正方形/長方形 41"/>
            <p:cNvSpPr/>
            <p:nvPr/>
          </p:nvSpPr>
          <p:spPr>
            <a:xfrm>
              <a:off x="1331640" y="1127189"/>
              <a:ext cx="6984776" cy="41764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2123728" y="3143413"/>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4715984" y="2279317"/>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7092280" y="3151813"/>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4379232" y="4079517"/>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48" name="直線矢印コネクタ 47"/>
            <p:cNvCxnSpPr/>
            <p:nvPr/>
          </p:nvCxnSpPr>
          <p:spPr>
            <a:xfrm flipV="1">
              <a:off x="971600" y="1141921"/>
              <a:ext cx="0" cy="423374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49" name="直線コネクタ 48"/>
            <p:cNvCxnSpPr/>
            <p:nvPr/>
          </p:nvCxnSpPr>
          <p:spPr>
            <a:xfrm>
              <a:off x="1331640" y="2423317"/>
              <a:ext cx="698477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8338741" y="1860043"/>
              <a:ext cx="769763" cy="923330"/>
            </a:xfrm>
            <a:prstGeom prst="rect">
              <a:avLst/>
            </a:prstGeom>
            <a:noFill/>
          </p:spPr>
          <p:txBody>
            <a:bodyPr wrap="none" rtlCol="0">
              <a:spAutoFit/>
            </a:bodyPr>
            <a:lstStyle/>
            <a:p>
              <a:r>
                <a:rPr kumimoji="1" lang="ja-JP" altLang="en-US" dirty="0">
                  <a:solidFill>
                    <a:schemeClr val="accent1"/>
                  </a:solidFill>
                </a:rPr>
                <a:t>オフ</a:t>
              </a:r>
              <a:endParaRPr kumimoji="1" lang="en-US" altLang="ja-JP" dirty="0">
                <a:solidFill>
                  <a:schemeClr val="accent1"/>
                </a:solidFill>
              </a:endParaRPr>
            </a:p>
            <a:p>
              <a:r>
                <a:rPr kumimoji="1" lang="ja-JP" altLang="en-US" dirty="0">
                  <a:solidFill>
                    <a:schemeClr val="accent1"/>
                  </a:solidFill>
                </a:rPr>
                <a:t>サイド</a:t>
              </a:r>
              <a:endParaRPr kumimoji="1" lang="en-US" altLang="ja-JP" dirty="0">
                <a:solidFill>
                  <a:schemeClr val="accent1"/>
                </a:solidFill>
              </a:endParaRPr>
            </a:p>
            <a:p>
              <a:r>
                <a:rPr kumimoji="1" lang="ja-JP" altLang="en-US" dirty="0">
                  <a:solidFill>
                    <a:schemeClr val="accent1"/>
                  </a:solidFill>
                </a:rPr>
                <a:t>ライン</a:t>
              </a:r>
            </a:p>
          </p:txBody>
        </p:sp>
        <p:cxnSp>
          <p:nvCxnSpPr>
            <p:cNvPr id="52" name="直線矢印コネクタ 51"/>
            <p:cNvCxnSpPr/>
            <p:nvPr/>
          </p:nvCxnSpPr>
          <p:spPr>
            <a:xfrm flipV="1">
              <a:off x="8100392" y="1127189"/>
              <a:ext cx="0" cy="129612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55" name="テキスト ボックス 54"/>
            <p:cNvSpPr txBox="1"/>
            <p:nvPr/>
          </p:nvSpPr>
          <p:spPr>
            <a:xfrm>
              <a:off x="8316416" y="1115452"/>
              <a:ext cx="536535" cy="369332"/>
            </a:xfrm>
            <a:prstGeom prst="rect">
              <a:avLst/>
            </a:prstGeom>
            <a:noFill/>
          </p:spPr>
          <p:txBody>
            <a:bodyPr wrap="square" rtlCol="0">
              <a:spAutoFit/>
            </a:bodyPr>
            <a:lstStyle/>
            <a:p>
              <a:r>
                <a:rPr kumimoji="1" lang="en-US" altLang="ja-JP" dirty="0"/>
                <a:t>5</a:t>
              </a:r>
              <a:r>
                <a:rPr kumimoji="1" lang="ja-JP" altLang="en-US" dirty="0"/>
                <a:t>ｍ</a:t>
              </a:r>
            </a:p>
          </p:txBody>
        </p:sp>
        <p:sp>
          <p:nvSpPr>
            <p:cNvPr id="56" name="テキスト ボックス 55"/>
            <p:cNvSpPr txBox="1"/>
            <p:nvPr/>
          </p:nvSpPr>
          <p:spPr>
            <a:xfrm>
              <a:off x="8316416" y="4941168"/>
              <a:ext cx="649208" cy="369332"/>
            </a:xfrm>
            <a:prstGeom prst="rect">
              <a:avLst/>
            </a:prstGeom>
            <a:noFill/>
          </p:spPr>
          <p:txBody>
            <a:bodyPr wrap="square" rtlCol="0">
              <a:spAutoFit/>
            </a:bodyPr>
            <a:lstStyle/>
            <a:p>
              <a:r>
                <a:rPr kumimoji="1" lang="en-US" altLang="ja-JP" dirty="0"/>
                <a:t>10m</a:t>
              </a:r>
              <a:endParaRPr kumimoji="1" lang="ja-JP" altLang="en-US" dirty="0"/>
            </a:p>
          </p:txBody>
        </p:sp>
        <p:cxnSp>
          <p:nvCxnSpPr>
            <p:cNvPr id="60" name="直線矢印コネクタ 59"/>
            <p:cNvCxnSpPr/>
            <p:nvPr/>
          </p:nvCxnSpPr>
          <p:spPr>
            <a:xfrm>
              <a:off x="8100392" y="2423317"/>
              <a:ext cx="0" cy="288033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1" name="円/楕円 60"/>
            <p:cNvSpPr/>
            <p:nvPr/>
          </p:nvSpPr>
          <p:spPr>
            <a:xfrm>
              <a:off x="3563792" y="1127157"/>
              <a:ext cx="2592384" cy="2592320"/>
            </a:xfrm>
            <a:prstGeom prst="ellipse">
              <a:avLst/>
            </a:prstGeom>
            <a:solidFill>
              <a:srgbClr val="558ED5">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円/楕円 62"/>
            <p:cNvSpPr/>
            <p:nvPr/>
          </p:nvSpPr>
          <p:spPr>
            <a:xfrm>
              <a:off x="971600" y="1991253"/>
              <a:ext cx="2592384" cy="2592320"/>
            </a:xfrm>
            <a:prstGeom prst="ellipse">
              <a:avLst/>
            </a:prstGeom>
            <a:solidFill>
              <a:srgbClr val="558ED5">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p:nvSpPr>
          <p:spPr>
            <a:xfrm>
              <a:off x="5940088" y="1999653"/>
              <a:ext cx="2592384" cy="2592320"/>
            </a:xfrm>
            <a:prstGeom prst="ellipse">
              <a:avLst/>
            </a:prstGeom>
            <a:solidFill>
              <a:srgbClr val="558ED5">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5" name="直線コネクタ 64"/>
            <p:cNvCxnSpPr/>
            <p:nvPr/>
          </p:nvCxnSpPr>
          <p:spPr>
            <a:xfrm flipH="1">
              <a:off x="4523232" y="2423317"/>
              <a:ext cx="336752" cy="1800200"/>
            </a:xfrm>
            <a:prstGeom prst="line">
              <a:avLst/>
            </a:prstGeom>
          </p:spPr>
          <p:style>
            <a:lnRef idx="1">
              <a:schemeClr val="dk1"/>
            </a:lnRef>
            <a:fillRef idx="0">
              <a:schemeClr val="dk1"/>
            </a:fillRef>
            <a:effectRef idx="0">
              <a:schemeClr val="dk1"/>
            </a:effectRef>
            <a:fontRef idx="minor">
              <a:schemeClr val="tx1"/>
            </a:fontRef>
          </p:style>
        </p:cxnSp>
        <p:cxnSp>
          <p:nvCxnSpPr>
            <p:cNvPr id="67" name="直線コネクタ 66"/>
            <p:cNvCxnSpPr/>
            <p:nvPr/>
          </p:nvCxnSpPr>
          <p:spPr>
            <a:xfrm>
              <a:off x="2267792" y="3287413"/>
              <a:ext cx="2255440" cy="936104"/>
            </a:xfrm>
            <a:prstGeom prst="line">
              <a:avLst/>
            </a:prstGeom>
          </p:spPr>
          <p:style>
            <a:lnRef idx="1">
              <a:schemeClr val="dk1"/>
            </a:lnRef>
            <a:fillRef idx="0">
              <a:schemeClr val="dk1"/>
            </a:fillRef>
            <a:effectRef idx="0">
              <a:schemeClr val="dk1"/>
            </a:effectRef>
            <a:fontRef idx="minor">
              <a:schemeClr val="tx1"/>
            </a:fontRef>
          </p:style>
        </p:cxnSp>
        <p:cxnSp>
          <p:nvCxnSpPr>
            <p:cNvPr id="70" name="直線コネクタ 69"/>
            <p:cNvCxnSpPr/>
            <p:nvPr/>
          </p:nvCxnSpPr>
          <p:spPr>
            <a:xfrm flipH="1">
              <a:off x="4523232" y="3295813"/>
              <a:ext cx="2713048" cy="927704"/>
            </a:xfrm>
            <a:prstGeom prst="line">
              <a:avLst/>
            </a:prstGeom>
          </p:spPr>
          <p:style>
            <a:lnRef idx="1">
              <a:schemeClr val="dk1"/>
            </a:lnRef>
            <a:fillRef idx="0">
              <a:schemeClr val="dk1"/>
            </a:fillRef>
            <a:effectRef idx="0">
              <a:schemeClr val="dk1"/>
            </a:effectRef>
            <a:fontRef idx="minor">
              <a:schemeClr val="tx1"/>
            </a:fontRef>
          </p:style>
        </p:cxnSp>
        <p:sp>
          <p:nvSpPr>
            <p:cNvPr id="71" name="テキスト ボックス 70"/>
            <p:cNvSpPr txBox="1"/>
            <p:nvPr/>
          </p:nvSpPr>
          <p:spPr>
            <a:xfrm>
              <a:off x="77594" y="757857"/>
              <a:ext cx="2262158" cy="369332"/>
            </a:xfrm>
            <a:prstGeom prst="rect">
              <a:avLst/>
            </a:prstGeom>
            <a:noFill/>
          </p:spPr>
          <p:txBody>
            <a:bodyPr wrap="none" rtlCol="0">
              <a:spAutoFit/>
            </a:bodyPr>
            <a:lstStyle/>
            <a:p>
              <a:r>
                <a:rPr lang="ja-JP" altLang="en-US" dirty="0">
                  <a:solidFill>
                    <a:schemeClr val="accent2"/>
                  </a:solidFill>
                </a:rPr>
                <a:t>攻撃方向</a:t>
              </a:r>
              <a:r>
                <a:rPr lang="ja-JP" altLang="en-US" dirty="0"/>
                <a:t>／</a:t>
              </a:r>
              <a:r>
                <a:rPr lang="ja-JP" altLang="en-US" dirty="0">
                  <a:solidFill>
                    <a:schemeClr val="tx2"/>
                  </a:solidFill>
                </a:rPr>
                <a:t>守備方向</a:t>
              </a:r>
              <a:endParaRPr kumimoji="1" lang="ja-JP" altLang="en-US" dirty="0">
                <a:solidFill>
                  <a:schemeClr val="tx2"/>
                </a:solidFill>
              </a:endParaRPr>
            </a:p>
          </p:txBody>
        </p:sp>
        <p:cxnSp>
          <p:nvCxnSpPr>
            <p:cNvPr id="72" name="直線コネクタ 71"/>
            <p:cNvCxnSpPr/>
            <p:nvPr/>
          </p:nvCxnSpPr>
          <p:spPr>
            <a:xfrm flipH="1">
              <a:off x="2555776" y="2567317"/>
              <a:ext cx="1368153" cy="3240392"/>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73" name="直線コネクタ 72"/>
            <p:cNvCxnSpPr/>
            <p:nvPr/>
          </p:nvCxnSpPr>
          <p:spPr>
            <a:xfrm>
              <a:off x="1979712" y="2711365"/>
              <a:ext cx="5760640" cy="1224136"/>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79" name="直線コネクタ 78"/>
            <p:cNvCxnSpPr/>
            <p:nvPr/>
          </p:nvCxnSpPr>
          <p:spPr>
            <a:xfrm>
              <a:off x="5519716" y="2783373"/>
              <a:ext cx="1212524" cy="3024336"/>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80" name="直線矢印コネクタ 79"/>
            <p:cNvCxnSpPr>
              <a:endCxn id="61" idx="7"/>
            </p:cNvCxnSpPr>
            <p:nvPr/>
          </p:nvCxnSpPr>
          <p:spPr>
            <a:xfrm flipV="1">
              <a:off x="4860032" y="1506793"/>
              <a:ext cx="916498" cy="9165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5436096" y="1677335"/>
              <a:ext cx="780476" cy="369332"/>
            </a:xfrm>
            <a:prstGeom prst="rect">
              <a:avLst/>
            </a:prstGeom>
            <a:noFill/>
          </p:spPr>
          <p:txBody>
            <a:bodyPr wrap="square" rtlCol="0">
              <a:spAutoFit/>
            </a:bodyPr>
            <a:lstStyle/>
            <a:p>
              <a:r>
                <a:rPr kumimoji="1" lang="en-US" altLang="ja-JP" dirty="0">
                  <a:solidFill>
                    <a:schemeClr val="tx2"/>
                  </a:solidFill>
                </a:rPr>
                <a:t>5</a:t>
              </a:r>
              <a:r>
                <a:rPr kumimoji="1" lang="ja-JP" altLang="en-US" dirty="0">
                  <a:solidFill>
                    <a:schemeClr val="tx2"/>
                  </a:solidFill>
                </a:rPr>
                <a:t>ｍ</a:t>
              </a:r>
            </a:p>
          </p:txBody>
        </p:sp>
        <p:sp>
          <p:nvSpPr>
            <p:cNvPr id="82" name="円/楕円 81"/>
            <p:cNvSpPr/>
            <p:nvPr/>
          </p:nvSpPr>
          <p:spPr>
            <a:xfrm>
              <a:off x="6012224" y="5519677"/>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p:nvPr/>
          </p:nvSpPr>
          <p:spPr>
            <a:xfrm>
              <a:off x="4860032" y="4367517"/>
              <a:ext cx="2592384" cy="2564936"/>
            </a:xfrm>
            <a:prstGeom prst="ellipse">
              <a:avLst/>
            </a:prstGeom>
            <a:solidFill>
              <a:srgbClr val="558ED5">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コネクタ 83"/>
            <p:cNvCxnSpPr/>
            <p:nvPr/>
          </p:nvCxnSpPr>
          <p:spPr>
            <a:xfrm flipH="1" flipV="1">
              <a:off x="4523232" y="4223517"/>
              <a:ext cx="1632992" cy="1440160"/>
            </a:xfrm>
            <a:prstGeom prst="line">
              <a:avLst/>
            </a:prstGeom>
          </p:spPr>
          <p:style>
            <a:lnRef idx="1">
              <a:schemeClr val="dk1"/>
            </a:lnRef>
            <a:fillRef idx="0">
              <a:schemeClr val="dk1"/>
            </a:fillRef>
            <a:effectRef idx="0">
              <a:schemeClr val="dk1"/>
            </a:effectRef>
            <a:fontRef idx="minor">
              <a:schemeClr val="tx1"/>
            </a:fontRef>
          </p:style>
        </p:cxnSp>
        <p:cxnSp>
          <p:nvCxnSpPr>
            <p:cNvPr id="85" name="直線コネクタ 84"/>
            <p:cNvCxnSpPr/>
            <p:nvPr/>
          </p:nvCxnSpPr>
          <p:spPr>
            <a:xfrm flipH="1">
              <a:off x="4499992" y="3863485"/>
              <a:ext cx="1800232" cy="1944224"/>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86" name="フリーフォーム 85"/>
            <p:cNvSpPr/>
            <p:nvPr/>
          </p:nvSpPr>
          <p:spPr>
            <a:xfrm>
              <a:off x="2768138" y="3075348"/>
              <a:ext cx="3289762" cy="2229283"/>
            </a:xfrm>
            <a:custGeom>
              <a:avLst/>
              <a:gdLst>
                <a:gd name="connsiteX0" fmla="*/ 0 w 3757353"/>
                <a:gd name="connsiteY0" fmla="*/ 2227810 h 2227810"/>
                <a:gd name="connsiteX1" fmla="*/ 939338 w 3757353"/>
                <a:gd name="connsiteY1" fmla="*/ 0 h 2227810"/>
                <a:gd name="connsiteX2" fmla="*/ 3059084 w 3757353"/>
                <a:gd name="connsiteY2" fmla="*/ 448887 h 2227810"/>
                <a:gd name="connsiteX3" fmla="*/ 3757353 w 3757353"/>
                <a:gd name="connsiteY3" fmla="*/ 2219498 h 2227810"/>
                <a:gd name="connsiteX4" fmla="*/ 0 w 3757353"/>
                <a:gd name="connsiteY4" fmla="*/ 2227810 h 2227810"/>
                <a:gd name="connsiteX0" fmla="*/ 0 w 3757353"/>
                <a:gd name="connsiteY0" fmla="*/ 2227810 h 2227810"/>
                <a:gd name="connsiteX1" fmla="*/ 939338 w 3757353"/>
                <a:gd name="connsiteY1" fmla="*/ 0 h 2227810"/>
                <a:gd name="connsiteX2" fmla="*/ 2835737 w 3757353"/>
                <a:gd name="connsiteY2" fmla="*/ 405880 h 2227810"/>
                <a:gd name="connsiteX3" fmla="*/ 3059084 w 3757353"/>
                <a:gd name="connsiteY3" fmla="*/ 448887 h 2227810"/>
                <a:gd name="connsiteX4" fmla="*/ 3757353 w 3757353"/>
                <a:gd name="connsiteY4" fmla="*/ 2219498 h 2227810"/>
                <a:gd name="connsiteX5" fmla="*/ 0 w 3757353"/>
                <a:gd name="connsiteY5" fmla="*/ 2227810 h 2227810"/>
                <a:gd name="connsiteX0" fmla="*/ 0 w 3757353"/>
                <a:gd name="connsiteY0" fmla="*/ 2227810 h 2227810"/>
                <a:gd name="connsiteX1" fmla="*/ 939338 w 3757353"/>
                <a:gd name="connsiteY1" fmla="*/ 0 h 2227810"/>
                <a:gd name="connsiteX2" fmla="*/ 2835737 w 3757353"/>
                <a:gd name="connsiteY2" fmla="*/ 405880 h 2227810"/>
                <a:gd name="connsiteX3" fmla="*/ 3059084 w 3757353"/>
                <a:gd name="connsiteY3" fmla="*/ 448887 h 2227810"/>
                <a:gd name="connsiteX4" fmla="*/ 3757353 w 3757353"/>
                <a:gd name="connsiteY4" fmla="*/ 2219498 h 2227810"/>
                <a:gd name="connsiteX5" fmla="*/ 0 w 3757353"/>
                <a:gd name="connsiteY5" fmla="*/ 2227810 h 2227810"/>
                <a:gd name="connsiteX0" fmla="*/ 0 w 3757353"/>
                <a:gd name="connsiteY0" fmla="*/ 2227810 h 2227810"/>
                <a:gd name="connsiteX1" fmla="*/ 939338 w 3757353"/>
                <a:gd name="connsiteY1" fmla="*/ 0 h 2227810"/>
                <a:gd name="connsiteX2" fmla="*/ 2835737 w 3757353"/>
                <a:gd name="connsiteY2" fmla="*/ 405880 h 2227810"/>
                <a:gd name="connsiteX3" fmla="*/ 3059084 w 3757353"/>
                <a:gd name="connsiteY3" fmla="*/ 448887 h 2227810"/>
                <a:gd name="connsiteX4" fmla="*/ 3757353 w 3757353"/>
                <a:gd name="connsiteY4" fmla="*/ 2219498 h 2227810"/>
                <a:gd name="connsiteX5" fmla="*/ 0 w 3757353"/>
                <a:gd name="connsiteY5" fmla="*/ 2227810 h 2227810"/>
                <a:gd name="connsiteX0" fmla="*/ 0 w 3757353"/>
                <a:gd name="connsiteY0" fmla="*/ 2227810 h 2227810"/>
                <a:gd name="connsiteX1" fmla="*/ 939338 w 3757353"/>
                <a:gd name="connsiteY1" fmla="*/ 0 h 2227810"/>
                <a:gd name="connsiteX2" fmla="*/ 2835737 w 3757353"/>
                <a:gd name="connsiteY2" fmla="*/ 405880 h 2227810"/>
                <a:gd name="connsiteX3" fmla="*/ 3059084 w 3757353"/>
                <a:gd name="connsiteY3" fmla="*/ 448887 h 2227810"/>
                <a:gd name="connsiteX4" fmla="*/ 3757353 w 3757353"/>
                <a:gd name="connsiteY4" fmla="*/ 2219498 h 2227810"/>
                <a:gd name="connsiteX5" fmla="*/ 0 w 3757353"/>
                <a:gd name="connsiteY5" fmla="*/ 2227810 h 2227810"/>
                <a:gd name="connsiteX0" fmla="*/ 0 w 3757353"/>
                <a:gd name="connsiteY0" fmla="*/ 2227810 h 2227810"/>
                <a:gd name="connsiteX1" fmla="*/ 939338 w 3757353"/>
                <a:gd name="connsiteY1" fmla="*/ 0 h 2227810"/>
                <a:gd name="connsiteX2" fmla="*/ 2835737 w 3757353"/>
                <a:gd name="connsiteY2" fmla="*/ 405880 h 2227810"/>
                <a:gd name="connsiteX3" fmla="*/ 3059084 w 3757353"/>
                <a:gd name="connsiteY3" fmla="*/ 448887 h 2227810"/>
                <a:gd name="connsiteX4" fmla="*/ 3757353 w 3757353"/>
                <a:gd name="connsiteY4" fmla="*/ 2219498 h 2227810"/>
                <a:gd name="connsiteX5" fmla="*/ 0 w 3757353"/>
                <a:gd name="connsiteY5" fmla="*/ 2227810 h 2227810"/>
                <a:gd name="connsiteX0" fmla="*/ 0 w 3757353"/>
                <a:gd name="connsiteY0" fmla="*/ 2227810 h 2227810"/>
                <a:gd name="connsiteX1" fmla="*/ 791037 w 3757353"/>
                <a:gd name="connsiteY1" fmla="*/ 351905 h 2227810"/>
                <a:gd name="connsiteX2" fmla="*/ 939338 w 3757353"/>
                <a:gd name="connsiteY2" fmla="*/ 0 h 2227810"/>
                <a:gd name="connsiteX3" fmla="*/ 2835737 w 3757353"/>
                <a:gd name="connsiteY3" fmla="*/ 405880 h 2227810"/>
                <a:gd name="connsiteX4" fmla="*/ 3059084 w 3757353"/>
                <a:gd name="connsiteY4" fmla="*/ 448887 h 2227810"/>
                <a:gd name="connsiteX5" fmla="*/ 3757353 w 3757353"/>
                <a:gd name="connsiteY5" fmla="*/ 2219498 h 2227810"/>
                <a:gd name="connsiteX6" fmla="*/ 0 w 3757353"/>
                <a:gd name="connsiteY6" fmla="*/ 2227810 h 2227810"/>
                <a:gd name="connsiteX0" fmla="*/ 0 w 3757353"/>
                <a:gd name="connsiteY0" fmla="*/ 2227810 h 2227810"/>
                <a:gd name="connsiteX1" fmla="*/ 495762 w 3757353"/>
                <a:gd name="connsiteY1" fmla="*/ 1047230 h 2227810"/>
                <a:gd name="connsiteX2" fmla="*/ 791037 w 3757353"/>
                <a:gd name="connsiteY2" fmla="*/ 351905 h 2227810"/>
                <a:gd name="connsiteX3" fmla="*/ 939338 w 3757353"/>
                <a:gd name="connsiteY3" fmla="*/ 0 h 2227810"/>
                <a:gd name="connsiteX4" fmla="*/ 2835737 w 3757353"/>
                <a:gd name="connsiteY4" fmla="*/ 405880 h 2227810"/>
                <a:gd name="connsiteX5" fmla="*/ 3059084 w 3757353"/>
                <a:gd name="connsiteY5" fmla="*/ 448887 h 2227810"/>
                <a:gd name="connsiteX6" fmla="*/ 3757353 w 3757353"/>
                <a:gd name="connsiteY6" fmla="*/ 2219498 h 2227810"/>
                <a:gd name="connsiteX7" fmla="*/ 0 w 3757353"/>
                <a:gd name="connsiteY7" fmla="*/ 2227810 h 2227810"/>
                <a:gd name="connsiteX0" fmla="*/ 0 w 3757353"/>
                <a:gd name="connsiteY0" fmla="*/ 2227810 h 2227810"/>
                <a:gd name="connsiteX1" fmla="*/ 495762 w 3757353"/>
                <a:gd name="connsiteY1" fmla="*/ 1047230 h 2227810"/>
                <a:gd name="connsiteX2" fmla="*/ 791037 w 3757353"/>
                <a:gd name="connsiteY2" fmla="*/ 351905 h 2227810"/>
                <a:gd name="connsiteX3" fmla="*/ 939338 w 3757353"/>
                <a:gd name="connsiteY3" fmla="*/ 0 h 2227810"/>
                <a:gd name="connsiteX4" fmla="*/ 2835737 w 3757353"/>
                <a:gd name="connsiteY4" fmla="*/ 405880 h 2227810"/>
                <a:gd name="connsiteX5" fmla="*/ 3059084 w 3757353"/>
                <a:gd name="connsiteY5" fmla="*/ 448887 h 2227810"/>
                <a:gd name="connsiteX6" fmla="*/ 3757353 w 3757353"/>
                <a:gd name="connsiteY6" fmla="*/ 2219498 h 2227810"/>
                <a:gd name="connsiteX7" fmla="*/ 0 w 3757353"/>
                <a:gd name="connsiteY7" fmla="*/ 2227810 h 2227810"/>
                <a:gd name="connsiteX0" fmla="*/ 0 w 3757353"/>
                <a:gd name="connsiteY0" fmla="*/ 2227810 h 2227810"/>
                <a:gd name="connsiteX1" fmla="*/ 495762 w 3757353"/>
                <a:gd name="connsiteY1" fmla="*/ 1047230 h 2227810"/>
                <a:gd name="connsiteX2" fmla="*/ 791037 w 3757353"/>
                <a:gd name="connsiteY2" fmla="*/ 351905 h 2227810"/>
                <a:gd name="connsiteX3" fmla="*/ 939338 w 3757353"/>
                <a:gd name="connsiteY3" fmla="*/ 0 h 2227810"/>
                <a:gd name="connsiteX4" fmla="*/ 2835737 w 3757353"/>
                <a:gd name="connsiteY4" fmla="*/ 405880 h 2227810"/>
                <a:gd name="connsiteX5" fmla="*/ 3059084 w 3757353"/>
                <a:gd name="connsiteY5" fmla="*/ 448887 h 2227810"/>
                <a:gd name="connsiteX6" fmla="*/ 3757353 w 3757353"/>
                <a:gd name="connsiteY6" fmla="*/ 2219498 h 2227810"/>
                <a:gd name="connsiteX7" fmla="*/ 0 w 3757353"/>
                <a:gd name="connsiteY7" fmla="*/ 2227810 h 2227810"/>
                <a:gd name="connsiteX0" fmla="*/ 0 w 3383973"/>
                <a:gd name="connsiteY0" fmla="*/ 2227810 h 2227810"/>
                <a:gd name="connsiteX1" fmla="*/ 495762 w 3383973"/>
                <a:gd name="connsiteY1" fmla="*/ 1047230 h 2227810"/>
                <a:gd name="connsiteX2" fmla="*/ 791037 w 3383973"/>
                <a:gd name="connsiteY2" fmla="*/ 351905 h 2227810"/>
                <a:gd name="connsiteX3" fmla="*/ 939338 w 3383973"/>
                <a:gd name="connsiteY3" fmla="*/ 0 h 2227810"/>
                <a:gd name="connsiteX4" fmla="*/ 2835737 w 3383973"/>
                <a:gd name="connsiteY4" fmla="*/ 405880 h 2227810"/>
                <a:gd name="connsiteX5" fmla="*/ 3059084 w 3383973"/>
                <a:gd name="connsiteY5" fmla="*/ 448887 h 2227810"/>
                <a:gd name="connsiteX6" fmla="*/ 3383973 w 3383973"/>
                <a:gd name="connsiteY6" fmla="*/ 1297478 h 2227810"/>
                <a:gd name="connsiteX7" fmla="*/ 0 w 3383973"/>
                <a:gd name="connsiteY7" fmla="*/ 2227810 h 2227810"/>
                <a:gd name="connsiteX0" fmla="*/ 0 w 3383973"/>
                <a:gd name="connsiteY0" fmla="*/ 2227810 h 2227810"/>
                <a:gd name="connsiteX1" fmla="*/ 495762 w 3383973"/>
                <a:gd name="connsiteY1" fmla="*/ 1047230 h 2227810"/>
                <a:gd name="connsiteX2" fmla="*/ 791037 w 3383973"/>
                <a:gd name="connsiteY2" fmla="*/ 351905 h 2227810"/>
                <a:gd name="connsiteX3" fmla="*/ 939338 w 3383973"/>
                <a:gd name="connsiteY3" fmla="*/ 0 h 2227810"/>
                <a:gd name="connsiteX4" fmla="*/ 2835737 w 3383973"/>
                <a:gd name="connsiteY4" fmla="*/ 405880 h 2227810"/>
                <a:gd name="connsiteX5" fmla="*/ 3059084 w 3383973"/>
                <a:gd name="connsiteY5" fmla="*/ 448887 h 2227810"/>
                <a:gd name="connsiteX6" fmla="*/ 3383973 w 3383973"/>
                <a:gd name="connsiteY6" fmla="*/ 1297478 h 2227810"/>
                <a:gd name="connsiteX7" fmla="*/ 2032462 w 3383973"/>
                <a:gd name="connsiteY7" fmla="*/ 1677785 h 2227810"/>
                <a:gd name="connsiteX8" fmla="*/ 0 w 3383973"/>
                <a:gd name="connsiteY8" fmla="*/ 2227810 h 2227810"/>
                <a:gd name="connsiteX0" fmla="*/ 0 w 3383973"/>
                <a:gd name="connsiteY0" fmla="*/ 2227810 h 2234045"/>
                <a:gd name="connsiteX1" fmla="*/ 495762 w 3383973"/>
                <a:gd name="connsiteY1" fmla="*/ 1047230 h 2234045"/>
                <a:gd name="connsiteX2" fmla="*/ 791037 w 3383973"/>
                <a:gd name="connsiteY2" fmla="*/ 351905 h 2234045"/>
                <a:gd name="connsiteX3" fmla="*/ 939338 w 3383973"/>
                <a:gd name="connsiteY3" fmla="*/ 0 h 2234045"/>
                <a:gd name="connsiteX4" fmla="*/ 2835737 w 3383973"/>
                <a:gd name="connsiteY4" fmla="*/ 405880 h 2234045"/>
                <a:gd name="connsiteX5" fmla="*/ 3059084 w 3383973"/>
                <a:gd name="connsiteY5" fmla="*/ 448887 h 2234045"/>
                <a:gd name="connsiteX6" fmla="*/ 3383973 w 3383973"/>
                <a:gd name="connsiteY6" fmla="*/ 1297478 h 2234045"/>
                <a:gd name="connsiteX7" fmla="*/ 2154382 w 3383973"/>
                <a:gd name="connsiteY7" fmla="*/ 2234045 h 2234045"/>
                <a:gd name="connsiteX8" fmla="*/ 0 w 3383973"/>
                <a:gd name="connsiteY8" fmla="*/ 2227810 h 2234045"/>
                <a:gd name="connsiteX0" fmla="*/ 0 w 3383973"/>
                <a:gd name="connsiteY0" fmla="*/ 2227810 h 2234045"/>
                <a:gd name="connsiteX1" fmla="*/ 495762 w 3383973"/>
                <a:gd name="connsiteY1" fmla="*/ 1047230 h 2234045"/>
                <a:gd name="connsiteX2" fmla="*/ 791037 w 3383973"/>
                <a:gd name="connsiteY2" fmla="*/ 351905 h 2234045"/>
                <a:gd name="connsiteX3" fmla="*/ 939338 w 3383973"/>
                <a:gd name="connsiteY3" fmla="*/ 0 h 2234045"/>
                <a:gd name="connsiteX4" fmla="*/ 2835737 w 3383973"/>
                <a:gd name="connsiteY4" fmla="*/ 405880 h 2234045"/>
                <a:gd name="connsiteX5" fmla="*/ 3059084 w 3383973"/>
                <a:gd name="connsiteY5" fmla="*/ 448887 h 2234045"/>
                <a:gd name="connsiteX6" fmla="*/ 3383973 w 3383973"/>
                <a:gd name="connsiteY6" fmla="*/ 1297478 h 2234045"/>
                <a:gd name="connsiteX7" fmla="*/ 2154382 w 3383973"/>
                <a:gd name="connsiteY7" fmla="*/ 2234045 h 2234045"/>
                <a:gd name="connsiteX8" fmla="*/ 0 w 3383973"/>
                <a:gd name="connsiteY8" fmla="*/ 2227810 h 2234045"/>
                <a:gd name="connsiteX0" fmla="*/ 0 w 3383973"/>
                <a:gd name="connsiteY0" fmla="*/ 2227810 h 2234045"/>
                <a:gd name="connsiteX1" fmla="*/ 495762 w 3383973"/>
                <a:gd name="connsiteY1" fmla="*/ 1047230 h 2234045"/>
                <a:gd name="connsiteX2" fmla="*/ 791037 w 3383973"/>
                <a:gd name="connsiteY2" fmla="*/ 351905 h 2234045"/>
                <a:gd name="connsiteX3" fmla="*/ 939338 w 3383973"/>
                <a:gd name="connsiteY3" fmla="*/ 0 h 2234045"/>
                <a:gd name="connsiteX4" fmla="*/ 2835737 w 3383973"/>
                <a:gd name="connsiteY4" fmla="*/ 405880 h 2234045"/>
                <a:gd name="connsiteX5" fmla="*/ 3059084 w 3383973"/>
                <a:gd name="connsiteY5" fmla="*/ 448887 h 2234045"/>
                <a:gd name="connsiteX6" fmla="*/ 3383973 w 3383973"/>
                <a:gd name="connsiteY6" fmla="*/ 1297478 h 2234045"/>
                <a:gd name="connsiteX7" fmla="*/ 2154382 w 3383973"/>
                <a:gd name="connsiteY7" fmla="*/ 2234045 h 2234045"/>
                <a:gd name="connsiteX8" fmla="*/ 0 w 3383973"/>
                <a:gd name="connsiteY8" fmla="*/ 2227810 h 2234045"/>
                <a:gd name="connsiteX0" fmla="*/ 0 w 3379211"/>
                <a:gd name="connsiteY0" fmla="*/ 2227810 h 2234045"/>
                <a:gd name="connsiteX1" fmla="*/ 495762 w 3379211"/>
                <a:gd name="connsiteY1" fmla="*/ 1047230 h 2234045"/>
                <a:gd name="connsiteX2" fmla="*/ 791037 w 3379211"/>
                <a:gd name="connsiteY2" fmla="*/ 351905 h 2234045"/>
                <a:gd name="connsiteX3" fmla="*/ 939338 w 3379211"/>
                <a:gd name="connsiteY3" fmla="*/ 0 h 2234045"/>
                <a:gd name="connsiteX4" fmla="*/ 2835737 w 3379211"/>
                <a:gd name="connsiteY4" fmla="*/ 405880 h 2234045"/>
                <a:gd name="connsiteX5" fmla="*/ 3059084 w 3379211"/>
                <a:gd name="connsiteY5" fmla="*/ 448887 h 2234045"/>
                <a:gd name="connsiteX6" fmla="*/ 3379211 w 3379211"/>
                <a:gd name="connsiteY6" fmla="*/ 1283190 h 2234045"/>
                <a:gd name="connsiteX7" fmla="*/ 2154382 w 3379211"/>
                <a:gd name="connsiteY7" fmla="*/ 2234045 h 2234045"/>
                <a:gd name="connsiteX8" fmla="*/ 0 w 3379211"/>
                <a:gd name="connsiteY8" fmla="*/ 2227810 h 2234045"/>
                <a:gd name="connsiteX0" fmla="*/ 0 w 3379211"/>
                <a:gd name="connsiteY0" fmla="*/ 2227810 h 2229283"/>
                <a:gd name="connsiteX1" fmla="*/ 495762 w 3379211"/>
                <a:gd name="connsiteY1" fmla="*/ 1047230 h 2229283"/>
                <a:gd name="connsiteX2" fmla="*/ 791037 w 3379211"/>
                <a:gd name="connsiteY2" fmla="*/ 351905 h 2229283"/>
                <a:gd name="connsiteX3" fmla="*/ 939338 w 3379211"/>
                <a:gd name="connsiteY3" fmla="*/ 0 h 2229283"/>
                <a:gd name="connsiteX4" fmla="*/ 2835737 w 3379211"/>
                <a:gd name="connsiteY4" fmla="*/ 405880 h 2229283"/>
                <a:gd name="connsiteX5" fmla="*/ 3059084 w 3379211"/>
                <a:gd name="connsiteY5" fmla="*/ 448887 h 2229283"/>
                <a:gd name="connsiteX6" fmla="*/ 3379211 w 3379211"/>
                <a:gd name="connsiteY6" fmla="*/ 1283190 h 2229283"/>
                <a:gd name="connsiteX7" fmla="*/ 2140094 w 3379211"/>
                <a:gd name="connsiteY7" fmla="*/ 2229283 h 2229283"/>
                <a:gd name="connsiteX8" fmla="*/ 0 w 3379211"/>
                <a:gd name="connsiteY8" fmla="*/ 2227810 h 2229283"/>
                <a:gd name="connsiteX0" fmla="*/ 0 w 3379211"/>
                <a:gd name="connsiteY0" fmla="*/ 2227810 h 2229283"/>
                <a:gd name="connsiteX1" fmla="*/ 495762 w 3379211"/>
                <a:gd name="connsiteY1" fmla="*/ 1047230 h 2229283"/>
                <a:gd name="connsiteX2" fmla="*/ 791037 w 3379211"/>
                <a:gd name="connsiteY2" fmla="*/ 351905 h 2229283"/>
                <a:gd name="connsiteX3" fmla="*/ 939338 w 3379211"/>
                <a:gd name="connsiteY3" fmla="*/ 0 h 2229283"/>
                <a:gd name="connsiteX4" fmla="*/ 2835737 w 3379211"/>
                <a:gd name="connsiteY4" fmla="*/ 405880 h 2229283"/>
                <a:gd name="connsiteX5" fmla="*/ 3059084 w 3379211"/>
                <a:gd name="connsiteY5" fmla="*/ 448887 h 2229283"/>
                <a:gd name="connsiteX6" fmla="*/ 3289762 w 3379211"/>
                <a:gd name="connsiteY6" fmla="*/ 1037705 h 2229283"/>
                <a:gd name="connsiteX7" fmla="*/ 3379211 w 3379211"/>
                <a:gd name="connsiteY7" fmla="*/ 1283190 h 2229283"/>
                <a:gd name="connsiteX8" fmla="*/ 2140094 w 3379211"/>
                <a:gd name="connsiteY8" fmla="*/ 2229283 h 2229283"/>
                <a:gd name="connsiteX9" fmla="*/ 0 w 3379211"/>
                <a:gd name="connsiteY9" fmla="*/ 2227810 h 2229283"/>
                <a:gd name="connsiteX0" fmla="*/ 0 w 3289762"/>
                <a:gd name="connsiteY0" fmla="*/ 2227810 h 2229283"/>
                <a:gd name="connsiteX1" fmla="*/ 495762 w 3289762"/>
                <a:gd name="connsiteY1" fmla="*/ 1047230 h 2229283"/>
                <a:gd name="connsiteX2" fmla="*/ 791037 w 3289762"/>
                <a:gd name="connsiteY2" fmla="*/ 351905 h 2229283"/>
                <a:gd name="connsiteX3" fmla="*/ 939338 w 3289762"/>
                <a:gd name="connsiteY3" fmla="*/ 0 h 2229283"/>
                <a:gd name="connsiteX4" fmla="*/ 2835737 w 3289762"/>
                <a:gd name="connsiteY4" fmla="*/ 405880 h 2229283"/>
                <a:gd name="connsiteX5" fmla="*/ 3059084 w 3289762"/>
                <a:gd name="connsiteY5" fmla="*/ 448887 h 2229283"/>
                <a:gd name="connsiteX6" fmla="*/ 3289762 w 3289762"/>
                <a:gd name="connsiteY6" fmla="*/ 1037705 h 2229283"/>
                <a:gd name="connsiteX7" fmla="*/ 3028691 w 3289762"/>
                <a:gd name="connsiteY7" fmla="*/ 1344150 h 2229283"/>
                <a:gd name="connsiteX8" fmla="*/ 2140094 w 3289762"/>
                <a:gd name="connsiteY8" fmla="*/ 2229283 h 2229283"/>
                <a:gd name="connsiteX9" fmla="*/ 0 w 3289762"/>
                <a:gd name="connsiteY9" fmla="*/ 2227810 h 2229283"/>
                <a:gd name="connsiteX0" fmla="*/ 0 w 3289762"/>
                <a:gd name="connsiteY0" fmla="*/ 2227810 h 2229283"/>
                <a:gd name="connsiteX1" fmla="*/ 495762 w 3289762"/>
                <a:gd name="connsiteY1" fmla="*/ 1047230 h 2229283"/>
                <a:gd name="connsiteX2" fmla="*/ 791037 w 3289762"/>
                <a:gd name="connsiteY2" fmla="*/ 351905 h 2229283"/>
                <a:gd name="connsiteX3" fmla="*/ 939338 w 3289762"/>
                <a:gd name="connsiteY3" fmla="*/ 0 h 2229283"/>
                <a:gd name="connsiteX4" fmla="*/ 2835737 w 3289762"/>
                <a:gd name="connsiteY4" fmla="*/ 405880 h 2229283"/>
                <a:gd name="connsiteX5" fmla="*/ 3059084 w 3289762"/>
                <a:gd name="connsiteY5" fmla="*/ 448887 h 2229283"/>
                <a:gd name="connsiteX6" fmla="*/ 3289762 w 3289762"/>
                <a:gd name="connsiteY6" fmla="*/ 1037705 h 2229283"/>
                <a:gd name="connsiteX7" fmla="*/ 3028691 w 3289762"/>
                <a:gd name="connsiteY7" fmla="*/ 1344150 h 2229283"/>
                <a:gd name="connsiteX8" fmla="*/ 2140094 w 3289762"/>
                <a:gd name="connsiteY8" fmla="*/ 2229283 h 2229283"/>
                <a:gd name="connsiteX9" fmla="*/ 0 w 3289762"/>
                <a:gd name="connsiteY9" fmla="*/ 2227810 h 2229283"/>
                <a:gd name="connsiteX0" fmla="*/ 0 w 3289762"/>
                <a:gd name="connsiteY0" fmla="*/ 2227810 h 2229283"/>
                <a:gd name="connsiteX1" fmla="*/ 495762 w 3289762"/>
                <a:gd name="connsiteY1" fmla="*/ 1047230 h 2229283"/>
                <a:gd name="connsiteX2" fmla="*/ 791037 w 3289762"/>
                <a:gd name="connsiteY2" fmla="*/ 351905 h 2229283"/>
                <a:gd name="connsiteX3" fmla="*/ 939338 w 3289762"/>
                <a:gd name="connsiteY3" fmla="*/ 0 h 2229283"/>
                <a:gd name="connsiteX4" fmla="*/ 2835737 w 3289762"/>
                <a:gd name="connsiteY4" fmla="*/ 405880 h 2229283"/>
                <a:gd name="connsiteX5" fmla="*/ 3059084 w 3289762"/>
                <a:gd name="connsiteY5" fmla="*/ 448887 h 2229283"/>
                <a:gd name="connsiteX6" fmla="*/ 3289762 w 3289762"/>
                <a:gd name="connsiteY6" fmla="*/ 1037705 h 2229283"/>
                <a:gd name="connsiteX7" fmla="*/ 3028691 w 3289762"/>
                <a:gd name="connsiteY7" fmla="*/ 1344150 h 2229283"/>
                <a:gd name="connsiteX8" fmla="*/ 2140094 w 3289762"/>
                <a:gd name="connsiteY8" fmla="*/ 2229283 h 2229283"/>
                <a:gd name="connsiteX9" fmla="*/ 0 w 3289762"/>
                <a:gd name="connsiteY9" fmla="*/ 2227810 h 2229283"/>
                <a:gd name="connsiteX0" fmla="*/ 0 w 3289762"/>
                <a:gd name="connsiteY0" fmla="*/ 2227810 h 2229283"/>
                <a:gd name="connsiteX1" fmla="*/ 495762 w 3289762"/>
                <a:gd name="connsiteY1" fmla="*/ 1047230 h 2229283"/>
                <a:gd name="connsiteX2" fmla="*/ 791037 w 3289762"/>
                <a:gd name="connsiteY2" fmla="*/ 351905 h 2229283"/>
                <a:gd name="connsiteX3" fmla="*/ 939338 w 3289762"/>
                <a:gd name="connsiteY3" fmla="*/ 0 h 2229283"/>
                <a:gd name="connsiteX4" fmla="*/ 2835737 w 3289762"/>
                <a:gd name="connsiteY4" fmla="*/ 405880 h 2229283"/>
                <a:gd name="connsiteX5" fmla="*/ 3059084 w 3289762"/>
                <a:gd name="connsiteY5" fmla="*/ 448887 h 2229283"/>
                <a:gd name="connsiteX6" fmla="*/ 3289762 w 3289762"/>
                <a:gd name="connsiteY6" fmla="*/ 1037705 h 2229283"/>
                <a:gd name="connsiteX7" fmla="*/ 3028691 w 3289762"/>
                <a:gd name="connsiteY7" fmla="*/ 1344150 h 2229283"/>
                <a:gd name="connsiteX8" fmla="*/ 2140094 w 3289762"/>
                <a:gd name="connsiteY8" fmla="*/ 2229283 h 2229283"/>
                <a:gd name="connsiteX9" fmla="*/ 0 w 3289762"/>
                <a:gd name="connsiteY9" fmla="*/ 2227810 h 222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9762" h="2229283">
                  <a:moveTo>
                    <a:pt x="0" y="2227810"/>
                  </a:moveTo>
                  <a:lnTo>
                    <a:pt x="495762" y="1047230"/>
                  </a:lnTo>
                  <a:cubicBezTo>
                    <a:pt x="654512" y="888480"/>
                    <a:pt x="768812" y="567805"/>
                    <a:pt x="791037" y="351905"/>
                  </a:cubicBezTo>
                  <a:lnTo>
                    <a:pt x="939338" y="0"/>
                  </a:lnTo>
                  <a:cubicBezTo>
                    <a:pt x="1580996" y="871893"/>
                    <a:pt x="2378229" y="721437"/>
                    <a:pt x="2835737" y="405880"/>
                  </a:cubicBezTo>
                  <a:lnTo>
                    <a:pt x="3059084" y="448887"/>
                  </a:lnTo>
                  <a:cubicBezTo>
                    <a:pt x="3135977" y="645160"/>
                    <a:pt x="3289069" y="1016692"/>
                    <a:pt x="3289762" y="1037705"/>
                  </a:cubicBezTo>
                  <a:lnTo>
                    <a:pt x="3028691" y="1344150"/>
                  </a:lnTo>
                  <a:cubicBezTo>
                    <a:pt x="2619780" y="1479174"/>
                    <a:pt x="2302308" y="1764694"/>
                    <a:pt x="2140094" y="2229283"/>
                  </a:cubicBezTo>
                  <a:lnTo>
                    <a:pt x="0" y="2227810"/>
                  </a:lnTo>
                  <a:close/>
                </a:path>
              </a:pathLst>
            </a:custGeom>
            <a:solidFill>
              <a:srgbClr val="C0504D">
                <a:alpha val="30196"/>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87" name="直線矢印コネクタ 86"/>
            <p:cNvCxnSpPr/>
            <p:nvPr/>
          </p:nvCxnSpPr>
          <p:spPr>
            <a:xfrm flipH="1">
              <a:off x="755576" y="1141921"/>
              <a:ext cx="1" cy="426422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88" name="テキスト ボックス 87"/>
            <p:cNvSpPr txBox="1"/>
            <p:nvPr/>
          </p:nvSpPr>
          <p:spPr>
            <a:xfrm>
              <a:off x="115817" y="5366369"/>
              <a:ext cx="1107996" cy="369332"/>
            </a:xfrm>
            <a:prstGeom prst="rect">
              <a:avLst/>
            </a:prstGeom>
            <a:noFill/>
          </p:spPr>
          <p:txBody>
            <a:bodyPr wrap="none" rtlCol="0">
              <a:spAutoFit/>
            </a:bodyPr>
            <a:lstStyle/>
            <a:p>
              <a:r>
                <a:rPr lang="ja-JP" altLang="en-US" dirty="0">
                  <a:solidFill>
                    <a:schemeClr val="tx2"/>
                  </a:solidFill>
                </a:rPr>
                <a:t>攻撃方向</a:t>
              </a:r>
              <a:endParaRPr kumimoji="1" lang="ja-JP" altLang="en-US" dirty="0">
                <a:solidFill>
                  <a:schemeClr val="tx2"/>
                </a:solidFill>
              </a:endParaRPr>
            </a:p>
          </p:txBody>
        </p:sp>
        <p:sp>
          <p:nvSpPr>
            <p:cNvPr id="89" name="テキスト ボックス 88"/>
            <p:cNvSpPr txBox="1"/>
            <p:nvPr/>
          </p:nvSpPr>
          <p:spPr>
            <a:xfrm>
              <a:off x="3114492" y="4653136"/>
              <a:ext cx="1817548" cy="400110"/>
            </a:xfrm>
            <a:prstGeom prst="rect">
              <a:avLst/>
            </a:prstGeom>
            <a:noFill/>
          </p:spPr>
          <p:txBody>
            <a:bodyPr wrap="square" rtlCol="0">
              <a:spAutoFit/>
            </a:bodyPr>
            <a:lstStyle/>
            <a:p>
              <a:pPr algn="ctr"/>
              <a:r>
                <a:rPr kumimoji="1" lang="ja-JP" altLang="en-US" sz="2000" dirty="0">
                  <a:solidFill>
                    <a:schemeClr val="accent2">
                      <a:lumMod val="75000"/>
                    </a:schemeClr>
                  </a:solidFill>
                </a:rPr>
                <a:t>ここの面積比</a:t>
              </a:r>
            </a:p>
          </p:txBody>
        </p:sp>
        <p:sp>
          <p:nvSpPr>
            <p:cNvPr id="90" name="円/楕円 89"/>
            <p:cNvSpPr/>
            <p:nvPr/>
          </p:nvSpPr>
          <p:spPr>
            <a:xfrm>
              <a:off x="6179464" y="826521"/>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テキスト ボックス 90"/>
            <p:cNvSpPr txBox="1"/>
            <p:nvPr/>
          </p:nvSpPr>
          <p:spPr>
            <a:xfrm>
              <a:off x="6467068" y="785855"/>
              <a:ext cx="1107996" cy="369332"/>
            </a:xfrm>
            <a:prstGeom prst="rect">
              <a:avLst/>
            </a:prstGeom>
            <a:noFill/>
          </p:spPr>
          <p:txBody>
            <a:bodyPr wrap="none" rtlCol="0">
              <a:spAutoFit/>
            </a:bodyPr>
            <a:lstStyle/>
            <a:p>
              <a:r>
                <a:rPr kumimoji="1" lang="ja-JP" altLang="en-US" dirty="0">
                  <a:solidFill>
                    <a:schemeClr val="tx2"/>
                  </a:solidFill>
                </a:rPr>
                <a:t>味方選手</a:t>
              </a:r>
            </a:p>
          </p:txBody>
        </p:sp>
        <p:sp>
          <p:nvSpPr>
            <p:cNvPr id="92" name="円/楕円 91"/>
            <p:cNvSpPr/>
            <p:nvPr/>
          </p:nvSpPr>
          <p:spPr>
            <a:xfrm>
              <a:off x="7712904" y="826521"/>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3" name="テキスト ボックス 92"/>
            <p:cNvSpPr txBox="1"/>
            <p:nvPr/>
          </p:nvSpPr>
          <p:spPr>
            <a:xfrm>
              <a:off x="8000508" y="785855"/>
              <a:ext cx="1107996" cy="369332"/>
            </a:xfrm>
            <a:prstGeom prst="rect">
              <a:avLst/>
            </a:prstGeom>
            <a:noFill/>
          </p:spPr>
          <p:txBody>
            <a:bodyPr wrap="none" rtlCol="0">
              <a:spAutoFit/>
            </a:bodyPr>
            <a:lstStyle/>
            <a:p>
              <a:r>
                <a:rPr lang="ja-JP" altLang="en-US" dirty="0">
                  <a:solidFill>
                    <a:schemeClr val="accent2">
                      <a:lumMod val="75000"/>
                    </a:schemeClr>
                  </a:solidFill>
                </a:rPr>
                <a:t>相手</a:t>
              </a:r>
              <a:r>
                <a:rPr kumimoji="1" lang="ja-JP" altLang="en-US" dirty="0">
                  <a:solidFill>
                    <a:schemeClr val="accent2">
                      <a:lumMod val="75000"/>
                    </a:schemeClr>
                  </a:solidFill>
                </a:rPr>
                <a:t>選手</a:t>
              </a:r>
            </a:p>
          </p:txBody>
        </p:sp>
      </p:grpSp>
      <p:pic>
        <p:nvPicPr>
          <p:cNvPr id="9" name="図 8"/>
          <p:cNvPicPr>
            <a:picLocks noChangeAspect="1"/>
          </p:cNvPicPr>
          <p:nvPr/>
        </p:nvPicPr>
        <p:blipFill rotWithShape="1">
          <a:blip r:embed="rId3"/>
          <a:srcRect t="2754" b="14635"/>
          <a:stretch/>
        </p:blipFill>
        <p:spPr>
          <a:xfrm>
            <a:off x="1043608" y="907583"/>
            <a:ext cx="6866037" cy="3927709"/>
          </a:xfrm>
          <a:prstGeom prst="rect">
            <a:avLst/>
          </a:prstGeom>
        </p:spPr>
      </p:pic>
      <p:sp>
        <p:nvSpPr>
          <p:cNvPr id="169" name="コンテンツ プレースホルダー 31"/>
          <p:cNvSpPr txBox="1">
            <a:spLocks/>
          </p:cNvSpPr>
          <p:nvPr/>
        </p:nvSpPr>
        <p:spPr bwMode="auto">
          <a:xfrm>
            <a:off x="250825" y="4838321"/>
            <a:ext cx="8569325" cy="1903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kumimoji="1" sz="2000" kern="1200">
                <a:solidFill>
                  <a:schemeClr val="tx1"/>
                </a:solidFill>
                <a:latin typeface="HG丸ｺﾞｼｯｸM-PRO" pitchFamily="50" charset="-128"/>
                <a:ea typeface="HG丸ｺﾞｼｯｸM-PRO" pitchFamily="50" charset="-128"/>
                <a:cs typeface="+mn-cs"/>
              </a:defRPr>
            </a:lvl1pPr>
            <a:lvl2pPr marL="742950" indent="-285750" algn="l" rtl="0" eaLnBrk="1" fontAlgn="base" hangingPunct="1">
              <a:spcBef>
                <a:spcPct val="20000"/>
              </a:spcBef>
              <a:spcAft>
                <a:spcPct val="0"/>
              </a:spcAft>
              <a:buFont typeface="Arial" charset="0"/>
              <a:buChar char="–"/>
              <a:defRPr kumimoji="1" kern="1200">
                <a:solidFill>
                  <a:schemeClr val="tx1"/>
                </a:solidFill>
                <a:latin typeface="HG丸ｺﾞｼｯｸM-PRO" pitchFamily="50" charset="-128"/>
                <a:ea typeface="HG丸ｺﾞｼｯｸM-PRO" pitchFamily="50" charset="-128"/>
                <a:cs typeface="+mn-cs"/>
              </a:defRPr>
            </a:lvl2pPr>
            <a:lvl3pPr marL="1143000" indent="-228600" algn="l" rtl="0" eaLnBrk="1" fontAlgn="base" hangingPunct="1">
              <a:spcBef>
                <a:spcPct val="20000"/>
              </a:spcBef>
              <a:spcAft>
                <a:spcPct val="0"/>
              </a:spcAft>
              <a:buFont typeface="Arial" charset="0"/>
              <a:buChar char="•"/>
              <a:defRPr kumimoji="1" sz="1600" kern="1200">
                <a:solidFill>
                  <a:schemeClr val="tx1"/>
                </a:solidFill>
                <a:latin typeface="HG丸ｺﾞｼｯｸM-PRO" pitchFamily="50" charset="-128"/>
                <a:ea typeface="HG丸ｺﾞｼｯｸM-PRO" pitchFamily="50" charset="-128"/>
                <a:cs typeface="+mn-cs"/>
              </a:defRPr>
            </a:lvl3pPr>
            <a:lvl4pPr marL="1600200" indent="-228600" algn="l" rtl="0" eaLnBrk="1" fontAlgn="base" hangingPunct="1">
              <a:spcBef>
                <a:spcPct val="20000"/>
              </a:spcBef>
              <a:spcAft>
                <a:spcPct val="0"/>
              </a:spcAft>
              <a:buFont typeface="Arial" charset="0"/>
              <a:buChar char="–"/>
              <a:defRPr kumimoji="1" sz="1400" kern="1200">
                <a:solidFill>
                  <a:schemeClr val="tx1"/>
                </a:solidFill>
                <a:latin typeface="HG丸ｺﾞｼｯｸM-PRO" pitchFamily="50" charset="-128"/>
                <a:ea typeface="HG丸ｺﾞｼｯｸM-PRO" pitchFamily="50" charset="-128"/>
                <a:cs typeface="+mn-cs"/>
              </a:defRPr>
            </a:lvl4pPr>
            <a:lvl5pPr marL="2057400" indent="-228600" algn="l" rtl="0" eaLnBrk="1" fontAlgn="base" hangingPunct="1">
              <a:spcBef>
                <a:spcPct val="20000"/>
              </a:spcBef>
              <a:spcAft>
                <a:spcPct val="0"/>
              </a:spcAft>
              <a:buFont typeface="Arial" charset="0"/>
              <a:buChar char="»"/>
              <a:defRPr kumimoji="1" sz="1200" kern="1200">
                <a:solidFill>
                  <a:schemeClr val="tx1"/>
                </a:solidFill>
                <a:latin typeface="HG丸ｺﾞｼｯｸM-PRO" pitchFamily="50" charset="-128"/>
                <a:ea typeface="HG丸ｺﾞｼｯｸM-PRO" pitchFamily="50" charset="-128"/>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dirty="0"/>
              <a:t>「</a:t>
            </a:r>
            <a:r>
              <a:rPr lang="ja-JP" altLang="en-US" dirty="0">
                <a:solidFill>
                  <a:schemeClr val="accent1"/>
                </a:solidFill>
              </a:rPr>
              <a:t>オフサイドライン</a:t>
            </a:r>
            <a:r>
              <a:rPr lang="ja-JP" altLang="en-US" dirty="0"/>
              <a:t>の後ろ</a:t>
            </a:r>
            <a:r>
              <a:rPr lang="en-US" altLang="ja-JP" dirty="0"/>
              <a:t>5m</a:t>
            </a:r>
            <a:r>
              <a:rPr lang="ja-JP" altLang="en-US" dirty="0"/>
              <a:t>前</a:t>
            </a:r>
            <a:r>
              <a:rPr lang="en-US" altLang="ja-JP" dirty="0"/>
              <a:t>10m</a:t>
            </a:r>
            <a:r>
              <a:rPr lang="ja-JP" altLang="en-US" dirty="0"/>
              <a:t>の長方形のうち、</a:t>
            </a:r>
            <a:br>
              <a:rPr lang="en-US" altLang="ja-JP" dirty="0"/>
            </a:br>
            <a:r>
              <a:rPr lang="ja-JP" altLang="en-US" dirty="0"/>
              <a:t>　最寄りが</a:t>
            </a:r>
            <a:r>
              <a:rPr lang="ja-JP" altLang="en-US" dirty="0">
                <a:solidFill>
                  <a:schemeClr val="accent2"/>
                </a:solidFill>
              </a:rPr>
              <a:t>相手</a:t>
            </a:r>
            <a:r>
              <a:rPr lang="ja-JP" altLang="en-US" dirty="0"/>
              <a:t>で、かつ、最寄りの</a:t>
            </a:r>
            <a:r>
              <a:rPr lang="ja-JP" altLang="en-US" dirty="0">
                <a:solidFill>
                  <a:schemeClr val="tx2"/>
                </a:solidFill>
              </a:rPr>
              <a:t>味方</a:t>
            </a:r>
            <a:r>
              <a:rPr lang="ja-JP" altLang="en-US" dirty="0"/>
              <a:t>が</a:t>
            </a:r>
            <a:r>
              <a:rPr lang="en-US" altLang="ja-JP" dirty="0"/>
              <a:t>5m</a:t>
            </a:r>
            <a:r>
              <a:rPr lang="ja-JP" altLang="en-US" dirty="0"/>
              <a:t>以上離れてる面積比」</a:t>
            </a:r>
            <a:endParaRPr lang="en-US" altLang="ja-JP" dirty="0"/>
          </a:p>
          <a:p>
            <a:r>
              <a:rPr lang="ja-JP" altLang="en-US" dirty="0"/>
              <a:t>この面積比がチームの守備力の脆弱性を表す指標となる</a:t>
            </a:r>
            <a:endParaRPr lang="en-US" altLang="ja-JP" dirty="0"/>
          </a:p>
          <a:p>
            <a:pPr lvl="1"/>
            <a:r>
              <a:rPr lang="ja-JP" altLang="en-US" dirty="0"/>
              <a:t>守勢への転換直後には守備脆弱度は上昇する可能性があるが、</a:t>
            </a:r>
            <a:br>
              <a:rPr lang="en-US" altLang="ja-JP" dirty="0"/>
            </a:br>
            <a:r>
              <a:rPr lang="ja-JP" altLang="en-US" dirty="0"/>
              <a:t>守備陣営が整うと守備脆弱度は減少すると予想される</a:t>
            </a:r>
            <a:endParaRPr lang="en-US" altLang="ja-JP" dirty="0"/>
          </a:p>
          <a:p>
            <a:pPr lvl="1"/>
            <a:r>
              <a:rPr lang="ja-JP" altLang="en-US" dirty="0"/>
              <a:t>一方、人数をかけた攻撃時には守備脆弱度は上昇する場合もある</a:t>
            </a:r>
            <a:endParaRPr lang="ja-JP" altLang="en-US" dirty="0">
              <a:solidFill>
                <a:schemeClr val="accent5">
                  <a:lumMod val="40000"/>
                  <a:lumOff val="60000"/>
                </a:schemeClr>
              </a:solidFill>
            </a:endParaRPr>
          </a:p>
        </p:txBody>
      </p:sp>
      <p:sp>
        <p:nvSpPr>
          <p:cNvPr id="171" name="スライド番号プレースホルダー 3"/>
          <p:cNvSpPr>
            <a:spLocks noGrp="1"/>
          </p:cNvSpPr>
          <p:nvPr>
            <p:ph type="sldNum" sz="quarter" idx="12"/>
          </p:nvPr>
        </p:nvSpPr>
        <p:spPr>
          <a:xfrm>
            <a:off x="8360470" y="250971"/>
            <a:ext cx="625226" cy="469608"/>
          </a:xfrm>
        </p:spPr>
        <p:txBody>
          <a:bodyPr/>
          <a:lstStyle/>
          <a:p>
            <a:r>
              <a:rPr kumimoji="1" lang="en-US" altLang="ja-JP" dirty="0"/>
              <a:t>10</a:t>
            </a:r>
            <a:endParaRPr kumimoji="1" lang="ja-JP" altLang="en-US" dirty="0"/>
          </a:p>
        </p:txBody>
      </p:sp>
    </p:spTree>
    <p:extLst>
      <p:ext uri="{BB962C8B-B14F-4D97-AF65-F5344CB8AC3E}">
        <p14:creationId xmlns:p14="http://schemas.microsoft.com/office/powerpoint/2010/main" val="4102055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角丸四角形 107"/>
          <p:cNvSpPr/>
          <p:nvPr/>
        </p:nvSpPr>
        <p:spPr>
          <a:xfrm>
            <a:off x="71828" y="5157192"/>
            <a:ext cx="8945316" cy="1561277"/>
          </a:xfrm>
          <a:prstGeom prst="roundRect">
            <a:avLst>
              <a:gd name="adj" fmla="val 5686"/>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7" name="直線コネクタ 106"/>
          <p:cNvCxnSpPr/>
          <p:nvPr/>
        </p:nvCxnSpPr>
        <p:spPr>
          <a:xfrm>
            <a:off x="4176312" y="653940"/>
            <a:ext cx="1584000" cy="0"/>
          </a:xfrm>
          <a:prstGeom prst="line">
            <a:avLst/>
          </a:prstGeom>
          <a:ln w="762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2" name="正方形/長方形 61"/>
          <p:cNvSpPr/>
          <p:nvPr/>
        </p:nvSpPr>
        <p:spPr>
          <a:xfrm>
            <a:off x="7380312" y="2533413"/>
            <a:ext cx="1368152" cy="2376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6156176" y="2533413"/>
            <a:ext cx="1188132" cy="23762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4535996" y="2533413"/>
            <a:ext cx="1584176" cy="2376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2663788" y="2533413"/>
            <a:ext cx="1872208" cy="23762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noAutofit/>
          </a:bodyPr>
          <a:lstStyle/>
          <a:p>
            <a:r>
              <a:rPr lang="ja-JP" altLang="en-US" dirty="0"/>
              <a:t>作成した変数の説明④　</a:t>
            </a:r>
            <a:r>
              <a:rPr lang="ja-JP" altLang="en-US" sz="2400" dirty="0"/>
              <a:t>～攻撃率～</a:t>
            </a:r>
            <a:endParaRPr lang="ja-JP" altLang="en-US" dirty="0"/>
          </a:p>
        </p:txBody>
      </p:sp>
      <p:sp>
        <p:nvSpPr>
          <p:cNvPr id="58" name="正方形/長方形 57"/>
          <p:cNvSpPr/>
          <p:nvPr/>
        </p:nvSpPr>
        <p:spPr>
          <a:xfrm>
            <a:off x="447402" y="2533413"/>
            <a:ext cx="2216386" cy="2376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矢印コネクタ 4"/>
          <p:cNvCxnSpPr/>
          <p:nvPr/>
        </p:nvCxnSpPr>
        <p:spPr>
          <a:xfrm>
            <a:off x="467544" y="1704045"/>
            <a:ext cx="828092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8100392" y="1766761"/>
            <a:ext cx="1107996" cy="369332"/>
          </a:xfrm>
          <a:prstGeom prst="rect">
            <a:avLst/>
          </a:prstGeom>
          <a:noFill/>
        </p:spPr>
        <p:txBody>
          <a:bodyPr wrap="none" rtlCol="0">
            <a:spAutoFit/>
          </a:bodyPr>
          <a:lstStyle/>
          <a:p>
            <a:r>
              <a:rPr kumimoji="1" lang="ja-JP" altLang="en-US" dirty="0"/>
              <a:t>試合経過</a:t>
            </a:r>
          </a:p>
        </p:txBody>
      </p:sp>
      <p:sp>
        <p:nvSpPr>
          <p:cNvPr id="7" name="円/楕円 6"/>
          <p:cNvSpPr/>
          <p:nvPr/>
        </p:nvSpPr>
        <p:spPr>
          <a:xfrm>
            <a:off x="755576" y="159603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p:nvSpPr>
        <p:spPr>
          <a:xfrm>
            <a:off x="1124000" y="159603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p:nvSpPr>
        <p:spPr>
          <a:xfrm>
            <a:off x="1763688" y="159603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p:nvSpPr>
        <p:spPr>
          <a:xfrm>
            <a:off x="2555776" y="1596033"/>
            <a:ext cx="216024" cy="21602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円/楕円 10"/>
          <p:cNvSpPr/>
          <p:nvPr/>
        </p:nvSpPr>
        <p:spPr>
          <a:xfrm>
            <a:off x="2915816" y="1596033"/>
            <a:ext cx="216024" cy="21602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円/楕円 11"/>
          <p:cNvSpPr/>
          <p:nvPr/>
        </p:nvSpPr>
        <p:spPr>
          <a:xfrm>
            <a:off x="3419872" y="1596033"/>
            <a:ext cx="216024" cy="21602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円/楕円 12"/>
          <p:cNvSpPr/>
          <p:nvPr/>
        </p:nvSpPr>
        <p:spPr>
          <a:xfrm>
            <a:off x="4427984" y="159603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5364088" y="159603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5508104" y="159603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a:off x="5652120" y="159603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p:nvSpPr>
        <p:spPr>
          <a:xfrm>
            <a:off x="6012160" y="1596033"/>
            <a:ext cx="216024" cy="21602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 name="円/楕円 17"/>
          <p:cNvSpPr/>
          <p:nvPr/>
        </p:nvSpPr>
        <p:spPr>
          <a:xfrm>
            <a:off x="6516216" y="1596033"/>
            <a:ext cx="216024" cy="21602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9" name="円/楕円 18"/>
          <p:cNvSpPr/>
          <p:nvPr/>
        </p:nvSpPr>
        <p:spPr>
          <a:xfrm>
            <a:off x="7236296" y="159603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a:off x="7380312" y="159603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7812360" y="159603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3851920" y="1596033"/>
            <a:ext cx="216024" cy="21602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5" name="円/楕円 24"/>
          <p:cNvSpPr/>
          <p:nvPr/>
        </p:nvSpPr>
        <p:spPr>
          <a:xfrm>
            <a:off x="6280868" y="982469"/>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6280868" y="1245415"/>
            <a:ext cx="216024" cy="21602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6496892" y="910461"/>
            <a:ext cx="2611612" cy="646331"/>
          </a:xfrm>
          <a:prstGeom prst="rect">
            <a:avLst/>
          </a:prstGeom>
          <a:noFill/>
        </p:spPr>
        <p:txBody>
          <a:bodyPr wrap="none" rtlCol="0">
            <a:spAutoFit/>
          </a:bodyPr>
          <a:lstStyle/>
          <a:p>
            <a:r>
              <a:rPr kumimoji="1" lang="ja-JP" altLang="en-US" dirty="0"/>
              <a:t>チーム</a:t>
            </a:r>
            <a:r>
              <a:rPr kumimoji="1" lang="en-US" altLang="ja-JP" dirty="0">
                <a:solidFill>
                  <a:schemeClr val="accent1"/>
                </a:solidFill>
              </a:rPr>
              <a:t>A</a:t>
            </a:r>
            <a:r>
              <a:rPr kumimoji="1" lang="ja-JP" altLang="en-US" dirty="0"/>
              <a:t>の攻撃アクション</a:t>
            </a:r>
            <a:endParaRPr kumimoji="1" lang="en-US" altLang="ja-JP" dirty="0"/>
          </a:p>
          <a:p>
            <a:r>
              <a:rPr lang="ja-JP" altLang="en-US" dirty="0"/>
              <a:t>チーム</a:t>
            </a:r>
            <a:r>
              <a:rPr lang="en-US" altLang="ja-JP" dirty="0">
                <a:solidFill>
                  <a:schemeClr val="accent2"/>
                </a:solidFill>
              </a:rPr>
              <a:t>B</a:t>
            </a:r>
            <a:r>
              <a:rPr lang="ja-JP" altLang="en-US" dirty="0"/>
              <a:t>の攻撃アクション</a:t>
            </a:r>
            <a:endParaRPr lang="en-US" altLang="ja-JP" dirty="0"/>
          </a:p>
        </p:txBody>
      </p:sp>
      <p:sp>
        <p:nvSpPr>
          <p:cNvPr id="30" name="左中かっこ 29"/>
          <p:cNvSpPr/>
          <p:nvPr/>
        </p:nvSpPr>
        <p:spPr>
          <a:xfrm rot="16200000">
            <a:off x="2533582" y="3621799"/>
            <a:ext cx="260412" cy="75608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2" name="直線コネクタ 31"/>
          <p:cNvCxnSpPr/>
          <p:nvPr/>
        </p:nvCxnSpPr>
        <p:spPr>
          <a:xfrm>
            <a:off x="467544" y="1585232"/>
            <a:ext cx="0" cy="2376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91231" y="3815175"/>
            <a:ext cx="880369" cy="369332"/>
          </a:xfrm>
          <a:prstGeom prst="rect">
            <a:avLst/>
          </a:prstGeom>
          <a:noFill/>
        </p:spPr>
        <p:txBody>
          <a:bodyPr wrap="none" rtlCol="0">
            <a:spAutoFit/>
          </a:bodyPr>
          <a:lstStyle/>
          <a:p>
            <a:r>
              <a:rPr kumimoji="1" lang="en-US" altLang="ja-JP" dirty="0"/>
              <a:t>10</a:t>
            </a:r>
            <a:r>
              <a:rPr kumimoji="1" lang="ja-JP" altLang="en-US" dirty="0"/>
              <a:t>分間</a:t>
            </a:r>
          </a:p>
        </p:txBody>
      </p:sp>
      <p:sp>
        <p:nvSpPr>
          <p:cNvPr id="34" name="下矢印 33"/>
          <p:cNvSpPr/>
          <p:nvPr/>
        </p:nvSpPr>
        <p:spPr>
          <a:xfrm>
            <a:off x="376486" y="1893590"/>
            <a:ext cx="164158" cy="5040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 name="テキスト ボックス 34"/>
          <p:cNvSpPr txBox="1"/>
          <p:nvPr/>
        </p:nvSpPr>
        <p:spPr>
          <a:xfrm>
            <a:off x="539552" y="1956073"/>
            <a:ext cx="646331" cy="369332"/>
          </a:xfrm>
          <a:prstGeom prst="rect">
            <a:avLst/>
          </a:prstGeom>
          <a:noFill/>
        </p:spPr>
        <p:txBody>
          <a:bodyPr wrap="none" rtlCol="0">
            <a:spAutoFit/>
          </a:bodyPr>
          <a:lstStyle/>
          <a:p>
            <a:r>
              <a:rPr kumimoji="1" lang="ja-JP" altLang="en-US" dirty="0"/>
              <a:t>内挿</a:t>
            </a:r>
          </a:p>
        </p:txBody>
      </p:sp>
      <p:cxnSp>
        <p:nvCxnSpPr>
          <p:cNvPr id="36" name="直線矢印コネクタ 35"/>
          <p:cNvCxnSpPr/>
          <p:nvPr/>
        </p:nvCxnSpPr>
        <p:spPr>
          <a:xfrm>
            <a:off x="467544" y="2640149"/>
            <a:ext cx="828092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8100392" y="2702865"/>
            <a:ext cx="1107996" cy="369332"/>
          </a:xfrm>
          <a:prstGeom prst="rect">
            <a:avLst/>
          </a:prstGeom>
          <a:noFill/>
        </p:spPr>
        <p:txBody>
          <a:bodyPr wrap="none" rtlCol="0">
            <a:spAutoFit/>
          </a:bodyPr>
          <a:lstStyle/>
          <a:p>
            <a:r>
              <a:rPr kumimoji="1" lang="ja-JP" altLang="en-US" dirty="0"/>
              <a:t>試合経過</a:t>
            </a:r>
          </a:p>
        </p:txBody>
      </p:sp>
      <p:sp>
        <p:nvSpPr>
          <p:cNvPr id="38" name="円/楕円 37"/>
          <p:cNvSpPr/>
          <p:nvPr/>
        </p:nvSpPr>
        <p:spPr>
          <a:xfrm>
            <a:off x="755576" y="2532137"/>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1124000" y="2532137"/>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p:nvSpPr>
        <p:spPr>
          <a:xfrm>
            <a:off x="1763688" y="2532137"/>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p:nvSpPr>
        <p:spPr>
          <a:xfrm>
            <a:off x="2555776" y="2532137"/>
            <a:ext cx="216024" cy="21602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2" name="円/楕円 41"/>
          <p:cNvSpPr/>
          <p:nvPr/>
        </p:nvSpPr>
        <p:spPr>
          <a:xfrm>
            <a:off x="2915816" y="2532137"/>
            <a:ext cx="216024" cy="21602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円/楕円 42"/>
          <p:cNvSpPr/>
          <p:nvPr/>
        </p:nvSpPr>
        <p:spPr>
          <a:xfrm>
            <a:off x="3419872" y="2532137"/>
            <a:ext cx="216024" cy="21602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円/楕円 43"/>
          <p:cNvSpPr/>
          <p:nvPr/>
        </p:nvSpPr>
        <p:spPr>
          <a:xfrm>
            <a:off x="4427984" y="2532137"/>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5364088" y="2532137"/>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5508104" y="2532137"/>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5652120" y="2532137"/>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p:cNvSpPr/>
          <p:nvPr/>
        </p:nvSpPr>
        <p:spPr>
          <a:xfrm>
            <a:off x="6012160" y="2532137"/>
            <a:ext cx="216024" cy="21602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9" name="円/楕円 48"/>
          <p:cNvSpPr/>
          <p:nvPr/>
        </p:nvSpPr>
        <p:spPr>
          <a:xfrm>
            <a:off x="6516216" y="2532137"/>
            <a:ext cx="216024" cy="21602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0" name="円/楕円 49"/>
          <p:cNvSpPr/>
          <p:nvPr/>
        </p:nvSpPr>
        <p:spPr>
          <a:xfrm>
            <a:off x="7236296" y="2532137"/>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p:nvPr/>
        </p:nvSpPr>
        <p:spPr>
          <a:xfrm>
            <a:off x="7380312" y="2532137"/>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p:nvSpPr>
        <p:spPr>
          <a:xfrm>
            <a:off x="7812360" y="2532137"/>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p:cNvSpPr/>
          <p:nvPr/>
        </p:nvSpPr>
        <p:spPr>
          <a:xfrm>
            <a:off x="3851920" y="2532137"/>
            <a:ext cx="216024" cy="21602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54" name="直線コネクタ 53"/>
          <p:cNvCxnSpPr/>
          <p:nvPr/>
        </p:nvCxnSpPr>
        <p:spPr>
          <a:xfrm>
            <a:off x="467544" y="2521336"/>
            <a:ext cx="0" cy="2376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円/楕円 55"/>
          <p:cNvSpPr/>
          <p:nvPr/>
        </p:nvSpPr>
        <p:spPr>
          <a:xfrm>
            <a:off x="359532" y="159603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56"/>
          <p:cNvSpPr/>
          <p:nvPr/>
        </p:nvSpPr>
        <p:spPr>
          <a:xfrm>
            <a:off x="359532" y="2532137"/>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下矢印 62"/>
          <p:cNvSpPr/>
          <p:nvPr/>
        </p:nvSpPr>
        <p:spPr>
          <a:xfrm>
            <a:off x="376486" y="2892177"/>
            <a:ext cx="164158" cy="5040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4" name="テキスト ボックス 63"/>
          <p:cNvSpPr txBox="1"/>
          <p:nvPr/>
        </p:nvSpPr>
        <p:spPr>
          <a:xfrm>
            <a:off x="539552" y="2954660"/>
            <a:ext cx="2656496" cy="369332"/>
          </a:xfrm>
          <a:prstGeom prst="rect">
            <a:avLst/>
          </a:prstGeom>
          <a:noFill/>
        </p:spPr>
        <p:txBody>
          <a:bodyPr wrap="none" rtlCol="0">
            <a:spAutoFit/>
          </a:bodyPr>
          <a:lstStyle/>
          <a:p>
            <a:r>
              <a:rPr kumimoji="1" lang="en-US" altLang="ja-JP" dirty="0"/>
              <a:t>10</a:t>
            </a:r>
            <a:r>
              <a:rPr kumimoji="1" lang="ja-JP" altLang="en-US" dirty="0"/>
              <a:t>分毎の攻撃率を求める</a:t>
            </a:r>
          </a:p>
        </p:txBody>
      </p:sp>
      <p:sp>
        <p:nvSpPr>
          <p:cNvPr id="65" name="正方形/長方形 64"/>
          <p:cNvSpPr/>
          <p:nvPr/>
        </p:nvSpPr>
        <p:spPr>
          <a:xfrm>
            <a:off x="7344308" y="3552326"/>
            <a:ext cx="1404156" cy="2376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p:cNvSpPr/>
          <p:nvPr/>
        </p:nvSpPr>
        <p:spPr>
          <a:xfrm>
            <a:off x="6120172" y="3552326"/>
            <a:ext cx="1224136" cy="23762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4535996" y="3552326"/>
            <a:ext cx="1584176" cy="2376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2663788" y="3552326"/>
            <a:ext cx="1872208" cy="23762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447402" y="3552326"/>
            <a:ext cx="2216386" cy="2376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0" name="直線矢印コネクタ 69"/>
          <p:cNvCxnSpPr/>
          <p:nvPr/>
        </p:nvCxnSpPr>
        <p:spPr>
          <a:xfrm>
            <a:off x="467544" y="3659062"/>
            <a:ext cx="828092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テキスト ボックス 70"/>
          <p:cNvSpPr txBox="1"/>
          <p:nvPr/>
        </p:nvSpPr>
        <p:spPr>
          <a:xfrm>
            <a:off x="8100392" y="3721778"/>
            <a:ext cx="1107996" cy="369332"/>
          </a:xfrm>
          <a:prstGeom prst="rect">
            <a:avLst/>
          </a:prstGeom>
          <a:noFill/>
        </p:spPr>
        <p:txBody>
          <a:bodyPr wrap="none" rtlCol="0">
            <a:spAutoFit/>
          </a:bodyPr>
          <a:lstStyle/>
          <a:p>
            <a:r>
              <a:rPr kumimoji="1" lang="ja-JP" altLang="en-US" dirty="0"/>
              <a:t>試合経過</a:t>
            </a:r>
          </a:p>
        </p:txBody>
      </p:sp>
      <p:cxnSp>
        <p:nvCxnSpPr>
          <p:cNvPr id="88" name="直線コネクタ 87"/>
          <p:cNvCxnSpPr/>
          <p:nvPr/>
        </p:nvCxnSpPr>
        <p:spPr>
          <a:xfrm>
            <a:off x="467544" y="3540249"/>
            <a:ext cx="0" cy="2376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左中かっこ 90"/>
          <p:cNvSpPr/>
          <p:nvPr/>
        </p:nvSpPr>
        <p:spPr>
          <a:xfrm rot="16200000">
            <a:off x="3505690" y="3621799"/>
            <a:ext cx="260412" cy="75608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2" name="左中かっこ 91"/>
          <p:cNvSpPr/>
          <p:nvPr/>
        </p:nvSpPr>
        <p:spPr>
          <a:xfrm rot="16200000">
            <a:off x="4639816" y="3621799"/>
            <a:ext cx="260412" cy="75608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3" name="左中かっこ 92"/>
          <p:cNvSpPr/>
          <p:nvPr/>
        </p:nvSpPr>
        <p:spPr>
          <a:xfrm rot="16200000">
            <a:off x="5791944" y="3621799"/>
            <a:ext cx="260412" cy="75608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4" name="左中かっこ 93"/>
          <p:cNvSpPr/>
          <p:nvPr/>
        </p:nvSpPr>
        <p:spPr>
          <a:xfrm rot="16200000">
            <a:off x="7088088" y="3621799"/>
            <a:ext cx="260412" cy="75608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7" name="テキスト ボックス 96"/>
          <p:cNvSpPr txBox="1"/>
          <p:nvPr/>
        </p:nvSpPr>
        <p:spPr>
          <a:xfrm>
            <a:off x="2375435" y="4041496"/>
            <a:ext cx="583814" cy="369332"/>
          </a:xfrm>
          <a:prstGeom prst="rect">
            <a:avLst/>
          </a:prstGeom>
          <a:noFill/>
        </p:spPr>
        <p:txBody>
          <a:bodyPr wrap="none" rtlCol="0">
            <a:spAutoFit/>
          </a:bodyPr>
          <a:lstStyle/>
          <a:p>
            <a:r>
              <a:rPr kumimoji="1" lang="en-US" altLang="ja-JP" dirty="0"/>
              <a:t>50%</a:t>
            </a:r>
            <a:endParaRPr kumimoji="1" lang="ja-JP" altLang="en-US" dirty="0"/>
          </a:p>
        </p:txBody>
      </p:sp>
      <p:sp>
        <p:nvSpPr>
          <p:cNvPr id="98" name="テキスト ボックス 97"/>
          <p:cNvSpPr txBox="1"/>
          <p:nvPr/>
        </p:nvSpPr>
        <p:spPr>
          <a:xfrm>
            <a:off x="3413701" y="4047062"/>
            <a:ext cx="466794" cy="369332"/>
          </a:xfrm>
          <a:prstGeom prst="rect">
            <a:avLst/>
          </a:prstGeom>
          <a:noFill/>
        </p:spPr>
        <p:txBody>
          <a:bodyPr wrap="none" rtlCol="0">
            <a:spAutoFit/>
          </a:bodyPr>
          <a:lstStyle/>
          <a:p>
            <a:r>
              <a:rPr kumimoji="1" lang="en-US" altLang="ja-JP" dirty="0"/>
              <a:t>0%</a:t>
            </a:r>
            <a:endParaRPr kumimoji="1" lang="ja-JP" altLang="en-US" dirty="0"/>
          </a:p>
        </p:txBody>
      </p:sp>
      <p:sp>
        <p:nvSpPr>
          <p:cNvPr id="99" name="テキスト ボックス 98"/>
          <p:cNvSpPr txBox="1"/>
          <p:nvPr/>
        </p:nvSpPr>
        <p:spPr>
          <a:xfrm>
            <a:off x="4485331" y="4052628"/>
            <a:ext cx="583814" cy="369332"/>
          </a:xfrm>
          <a:prstGeom prst="rect">
            <a:avLst/>
          </a:prstGeom>
          <a:noFill/>
        </p:spPr>
        <p:txBody>
          <a:bodyPr wrap="none" rtlCol="0">
            <a:spAutoFit/>
          </a:bodyPr>
          <a:lstStyle/>
          <a:p>
            <a:r>
              <a:rPr kumimoji="1" lang="en-US" altLang="ja-JP" dirty="0"/>
              <a:t>80%</a:t>
            </a:r>
            <a:endParaRPr kumimoji="1" lang="ja-JP" altLang="en-US" dirty="0"/>
          </a:p>
        </p:txBody>
      </p:sp>
      <p:sp>
        <p:nvSpPr>
          <p:cNvPr id="100" name="テキスト ボックス 99"/>
          <p:cNvSpPr txBox="1"/>
          <p:nvPr/>
        </p:nvSpPr>
        <p:spPr>
          <a:xfrm>
            <a:off x="5634845" y="4056354"/>
            <a:ext cx="583814" cy="369332"/>
          </a:xfrm>
          <a:prstGeom prst="rect">
            <a:avLst/>
          </a:prstGeom>
          <a:noFill/>
        </p:spPr>
        <p:txBody>
          <a:bodyPr wrap="none" rtlCol="0">
            <a:spAutoFit/>
          </a:bodyPr>
          <a:lstStyle/>
          <a:p>
            <a:r>
              <a:rPr kumimoji="1" lang="en-US" altLang="ja-JP" dirty="0"/>
              <a:t>60%</a:t>
            </a:r>
            <a:endParaRPr kumimoji="1" lang="ja-JP" altLang="en-US" dirty="0"/>
          </a:p>
        </p:txBody>
      </p:sp>
      <p:sp>
        <p:nvSpPr>
          <p:cNvPr id="101" name="テキスト ボックス 100"/>
          <p:cNvSpPr txBox="1"/>
          <p:nvPr/>
        </p:nvSpPr>
        <p:spPr>
          <a:xfrm>
            <a:off x="6921464" y="4060080"/>
            <a:ext cx="583814" cy="369332"/>
          </a:xfrm>
          <a:prstGeom prst="rect">
            <a:avLst/>
          </a:prstGeom>
          <a:noFill/>
        </p:spPr>
        <p:txBody>
          <a:bodyPr wrap="none" rtlCol="0">
            <a:spAutoFit/>
          </a:bodyPr>
          <a:lstStyle/>
          <a:p>
            <a:r>
              <a:rPr kumimoji="1" lang="en-US" altLang="ja-JP" dirty="0"/>
              <a:t>30%</a:t>
            </a:r>
            <a:endParaRPr kumimoji="1" lang="ja-JP" altLang="en-US" dirty="0"/>
          </a:p>
        </p:txBody>
      </p:sp>
      <p:sp>
        <p:nvSpPr>
          <p:cNvPr id="109" name="正方形/長方形 108"/>
          <p:cNvSpPr/>
          <p:nvPr/>
        </p:nvSpPr>
        <p:spPr>
          <a:xfrm>
            <a:off x="2447764" y="5710357"/>
            <a:ext cx="2216386" cy="2376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テキスト ボックス 103"/>
          <p:cNvSpPr txBox="1"/>
          <p:nvPr/>
        </p:nvSpPr>
        <p:spPr>
          <a:xfrm>
            <a:off x="107504" y="5195020"/>
            <a:ext cx="2664512" cy="369332"/>
          </a:xfrm>
          <a:prstGeom prst="rect">
            <a:avLst/>
          </a:prstGeom>
          <a:noFill/>
        </p:spPr>
        <p:txBody>
          <a:bodyPr wrap="none" rtlCol="0">
            <a:spAutoFit/>
          </a:bodyPr>
          <a:lstStyle/>
          <a:p>
            <a:r>
              <a:rPr kumimoji="1" lang="en-US" altLang="ja-JP" dirty="0"/>
              <a:t>※</a:t>
            </a:r>
            <a:r>
              <a:rPr kumimoji="1" lang="ja-JP" altLang="en-US" dirty="0"/>
              <a:t>試合開始直後について</a:t>
            </a:r>
          </a:p>
        </p:txBody>
      </p:sp>
      <p:cxnSp>
        <p:nvCxnSpPr>
          <p:cNvPr id="105" name="直線矢印コネクタ 104"/>
          <p:cNvCxnSpPr/>
          <p:nvPr/>
        </p:nvCxnSpPr>
        <p:spPr>
          <a:xfrm>
            <a:off x="2447764" y="5829170"/>
            <a:ext cx="3132348"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2447764" y="5710357"/>
            <a:ext cx="0" cy="2376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正方形/長方形 109"/>
          <p:cNvSpPr/>
          <p:nvPr/>
        </p:nvSpPr>
        <p:spPr>
          <a:xfrm>
            <a:off x="231378" y="5710357"/>
            <a:ext cx="2216386" cy="2376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4">
                    <a:lumMod val="75000"/>
                  </a:schemeClr>
                </a:solidFill>
              </a:rPr>
              <a:t>50% - 50%</a:t>
            </a:r>
            <a:endParaRPr kumimoji="1" lang="ja-JP" altLang="en-US" dirty="0">
              <a:solidFill>
                <a:schemeClr val="accent4">
                  <a:lumMod val="75000"/>
                </a:schemeClr>
              </a:solidFill>
            </a:endParaRPr>
          </a:p>
        </p:txBody>
      </p:sp>
      <p:sp>
        <p:nvSpPr>
          <p:cNvPr id="111" name="テキスト ボックス 110"/>
          <p:cNvSpPr txBox="1"/>
          <p:nvPr/>
        </p:nvSpPr>
        <p:spPr>
          <a:xfrm>
            <a:off x="5652120" y="5640090"/>
            <a:ext cx="3365024" cy="646331"/>
          </a:xfrm>
          <a:prstGeom prst="rect">
            <a:avLst/>
          </a:prstGeom>
          <a:noFill/>
        </p:spPr>
        <p:txBody>
          <a:bodyPr wrap="none" rtlCol="0">
            <a:spAutoFit/>
          </a:bodyPr>
          <a:lstStyle/>
          <a:p>
            <a:r>
              <a:rPr lang="ja-JP" altLang="en-US" dirty="0"/>
              <a:t>試合開始前の攻撃率を</a:t>
            </a:r>
            <a:r>
              <a:rPr lang="en-US" altLang="ja-JP" dirty="0"/>
              <a:t>50%</a:t>
            </a:r>
            <a:r>
              <a:rPr lang="ja-JP" altLang="en-US" dirty="0"/>
              <a:t>とし、</a:t>
            </a:r>
            <a:endParaRPr lang="en-US" altLang="ja-JP" dirty="0"/>
          </a:p>
          <a:p>
            <a:r>
              <a:rPr lang="ja-JP" altLang="en-US" dirty="0"/>
              <a:t>同様の計算をする</a:t>
            </a:r>
            <a:endParaRPr kumimoji="1" lang="ja-JP" altLang="en-US" dirty="0"/>
          </a:p>
        </p:txBody>
      </p:sp>
      <p:sp>
        <p:nvSpPr>
          <p:cNvPr id="112" name="左中かっこ 111"/>
          <p:cNvSpPr/>
          <p:nvPr/>
        </p:nvSpPr>
        <p:spPr>
          <a:xfrm rot="16200000">
            <a:off x="1226804" y="4966357"/>
            <a:ext cx="247772" cy="219950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3" name="テキスト ボックス 112"/>
          <p:cNvSpPr txBox="1"/>
          <p:nvPr/>
        </p:nvSpPr>
        <p:spPr>
          <a:xfrm>
            <a:off x="1077832" y="5938630"/>
            <a:ext cx="399148" cy="276999"/>
          </a:xfrm>
          <a:prstGeom prst="rect">
            <a:avLst/>
          </a:prstGeom>
          <a:solidFill>
            <a:schemeClr val="bg1">
              <a:lumMod val="95000"/>
            </a:schemeClr>
          </a:solidFill>
        </p:spPr>
        <p:txBody>
          <a:bodyPr wrap="none" lIns="0" tIns="0" rIns="0" bIns="0" rtlCol="0">
            <a:spAutoFit/>
          </a:bodyPr>
          <a:lstStyle/>
          <a:p>
            <a:r>
              <a:rPr kumimoji="1" lang="en-US" altLang="ja-JP" dirty="0"/>
              <a:t>50%</a:t>
            </a:r>
            <a:endParaRPr kumimoji="1" lang="ja-JP" altLang="en-US" dirty="0"/>
          </a:p>
        </p:txBody>
      </p:sp>
      <p:sp>
        <p:nvSpPr>
          <p:cNvPr id="114" name="左中かっこ 113"/>
          <p:cNvSpPr/>
          <p:nvPr/>
        </p:nvSpPr>
        <p:spPr>
          <a:xfrm rot="16200000">
            <a:off x="1836192" y="5138703"/>
            <a:ext cx="247772" cy="219950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5" name="テキスト ボックス 114"/>
          <p:cNvSpPr txBox="1"/>
          <p:nvPr/>
        </p:nvSpPr>
        <p:spPr>
          <a:xfrm>
            <a:off x="1668170" y="6100840"/>
            <a:ext cx="399148" cy="276999"/>
          </a:xfrm>
          <a:prstGeom prst="rect">
            <a:avLst/>
          </a:prstGeom>
          <a:solidFill>
            <a:schemeClr val="bg1">
              <a:lumMod val="95000"/>
            </a:schemeClr>
          </a:solidFill>
        </p:spPr>
        <p:txBody>
          <a:bodyPr wrap="none" lIns="0" tIns="0" rIns="0" bIns="0" rtlCol="0">
            <a:spAutoFit/>
          </a:bodyPr>
          <a:lstStyle/>
          <a:p>
            <a:r>
              <a:rPr kumimoji="1" lang="en-US" altLang="ja-JP" dirty="0"/>
              <a:t>60%</a:t>
            </a:r>
            <a:endParaRPr kumimoji="1" lang="ja-JP" altLang="en-US" dirty="0"/>
          </a:p>
        </p:txBody>
      </p:sp>
      <p:sp>
        <p:nvSpPr>
          <p:cNvPr id="116" name="左中かっこ 115"/>
          <p:cNvSpPr/>
          <p:nvPr/>
        </p:nvSpPr>
        <p:spPr>
          <a:xfrm rot="16200000">
            <a:off x="3420368" y="5345435"/>
            <a:ext cx="247772" cy="219950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7" name="テキスト ボックス 116"/>
          <p:cNvSpPr txBox="1"/>
          <p:nvPr/>
        </p:nvSpPr>
        <p:spPr>
          <a:xfrm>
            <a:off x="3252346" y="6292694"/>
            <a:ext cx="516167" cy="276999"/>
          </a:xfrm>
          <a:prstGeom prst="rect">
            <a:avLst/>
          </a:prstGeom>
          <a:solidFill>
            <a:schemeClr val="bg1">
              <a:lumMod val="95000"/>
            </a:schemeClr>
          </a:solidFill>
        </p:spPr>
        <p:txBody>
          <a:bodyPr wrap="none" lIns="0" tIns="0" rIns="0" bIns="0" rtlCol="0">
            <a:spAutoFit/>
          </a:bodyPr>
          <a:lstStyle/>
          <a:p>
            <a:r>
              <a:rPr lang="en-US" altLang="ja-JP" dirty="0"/>
              <a:t>100</a:t>
            </a:r>
            <a:r>
              <a:rPr kumimoji="1" lang="en-US" altLang="ja-JP" dirty="0"/>
              <a:t>%</a:t>
            </a:r>
            <a:endParaRPr kumimoji="1" lang="ja-JP" altLang="en-US" dirty="0"/>
          </a:p>
        </p:txBody>
      </p:sp>
      <p:sp>
        <p:nvSpPr>
          <p:cNvPr id="118" name="コンテンツ プレースホルダー 31"/>
          <p:cNvSpPr txBox="1">
            <a:spLocks/>
          </p:cNvSpPr>
          <p:nvPr/>
        </p:nvSpPr>
        <p:spPr bwMode="auto">
          <a:xfrm>
            <a:off x="250825" y="4384154"/>
            <a:ext cx="8569325" cy="7232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kumimoji="1" sz="2000" kern="1200">
                <a:solidFill>
                  <a:schemeClr val="tx1"/>
                </a:solidFill>
                <a:latin typeface="HG丸ｺﾞｼｯｸM-PRO" pitchFamily="50" charset="-128"/>
                <a:ea typeface="HG丸ｺﾞｼｯｸM-PRO" pitchFamily="50" charset="-128"/>
                <a:cs typeface="+mn-cs"/>
              </a:defRPr>
            </a:lvl1pPr>
            <a:lvl2pPr marL="742950" indent="-285750" algn="l" rtl="0" eaLnBrk="1" fontAlgn="base" hangingPunct="1">
              <a:spcBef>
                <a:spcPct val="20000"/>
              </a:spcBef>
              <a:spcAft>
                <a:spcPct val="0"/>
              </a:spcAft>
              <a:buFont typeface="Arial" charset="0"/>
              <a:buChar char="–"/>
              <a:defRPr kumimoji="1" kern="1200">
                <a:solidFill>
                  <a:schemeClr val="tx1"/>
                </a:solidFill>
                <a:latin typeface="HG丸ｺﾞｼｯｸM-PRO" pitchFamily="50" charset="-128"/>
                <a:ea typeface="HG丸ｺﾞｼｯｸM-PRO" pitchFamily="50" charset="-128"/>
                <a:cs typeface="+mn-cs"/>
              </a:defRPr>
            </a:lvl2pPr>
            <a:lvl3pPr marL="1143000" indent="-228600" algn="l" rtl="0" eaLnBrk="1" fontAlgn="base" hangingPunct="1">
              <a:spcBef>
                <a:spcPct val="20000"/>
              </a:spcBef>
              <a:spcAft>
                <a:spcPct val="0"/>
              </a:spcAft>
              <a:buFont typeface="Arial" charset="0"/>
              <a:buChar char="•"/>
              <a:defRPr kumimoji="1" sz="1600" kern="1200">
                <a:solidFill>
                  <a:schemeClr val="tx1"/>
                </a:solidFill>
                <a:latin typeface="HG丸ｺﾞｼｯｸM-PRO" pitchFamily="50" charset="-128"/>
                <a:ea typeface="HG丸ｺﾞｼｯｸM-PRO" pitchFamily="50" charset="-128"/>
                <a:cs typeface="+mn-cs"/>
              </a:defRPr>
            </a:lvl3pPr>
            <a:lvl4pPr marL="1600200" indent="-228600" algn="l" rtl="0" eaLnBrk="1" fontAlgn="base" hangingPunct="1">
              <a:spcBef>
                <a:spcPct val="20000"/>
              </a:spcBef>
              <a:spcAft>
                <a:spcPct val="0"/>
              </a:spcAft>
              <a:buFont typeface="Arial" charset="0"/>
              <a:buChar char="–"/>
              <a:defRPr kumimoji="1" sz="1400" kern="1200">
                <a:solidFill>
                  <a:schemeClr val="tx1"/>
                </a:solidFill>
                <a:latin typeface="HG丸ｺﾞｼｯｸM-PRO" pitchFamily="50" charset="-128"/>
                <a:ea typeface="HG丸ｺﾞｼｯｸM-PRO" pitchFamily="50" charset="-128"/>
                <a:cs typeface="+mn-cs"/>
              </a:defRPr>
            </a:lvl4pPr>
            <a:lvl5pPr marL="2057400" indent="-228600" algn="l" rtl="0" eaLnBrk="1" fontAlgn="base" hangingPunct="1">
              <a:spcBef>
                <a:spcPct val="20000"/>
              </a:spcBef>
              <a:spcAft>
                <a:spcPct val="0"/>
              </a:spcAft>
              <a:buFont typeface="Arial" charset="0"/>
              <a:buChar char="»"/>
              <a:defRPr kumimoji="1" sz="1200" kern="1200">
                <a:solidFill>
                  <a:schemeClr val="tx1"/>
                </a:solidFill>
                <a:latin typeface="HG丸ｺﾞｼｯｸM-PRO" pitchFamily="50" charset="-128"/>
                <a:ea typeface="HG丸ｺﾞｼｯｸM-PRO" pitchFamily="50" charset="-128"/>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a:t>直近１０分間における攻撃</a:t>
            </a:r>
            <a:r>
              <a:rPr lang="ja-JP" altLang="en-US" dirty="0"/>
              <a:t>頻度を表す変数として採用する</a:t>
            </a:r>
            <a:endParaRPr lang="en-US" altLang="ja-JP" dirty="0">
              <a:solidFill>
                <a:schemeClr val="accent5">
                  <a:lumMod val="40000"/>
                  <a:lumOff val="60000"/>
                </a:schemeClr>
              </a:solidFill>
            </a:endParaRPr>
          </a:p>
          <a:p>
            <a:pPr lvl="1"/>
            <a:r>
              <a:rPr lang="ja-JP" altLang="en-US" dirty="0"/>
              <a:t>ボールタッチデータを使用</a:t>
            </a:r>
          </a:p>
        </p:txBody>
      </p:sp>
      <p:sp>
        <p:nvSpPr>
          <p:cNvPr id="119" name="スライド番号プレースホルダー 3"/>
          <p:cNvSpPr>
            <a:spLocks noGrp="1"/>
          </p:cNvSpPr>
          <p:nvPr>
            <p:ph type="sldNum" sz="quarter" idx="12"/>
          </p:nvPr>
        </p:nvSpPr>
        <p:spPr>
          <a:xfrm>
            <a:off x="8360470" y="250971"/>
            <a:ext cx="625226" cy="469608"/>
          </a:xfrm>
        </p:spPr>
        <p:txBody>
          <a:bodyPr/>
          <a:lstStyle/>
          <a:p>
            <a:r>
              <a:rPr kumimoji="1" lang="en-US" altLang="ja-JP" dirty="0"/>
              <a:t>11</a:t>
            </a:r>
            <a:endParaRPr kumimoji="1" lang="ja-JP" altLang="en-US" dirty="0"/>
          </a:p>
        </p:txBody>
      </p:sp>
    </p:spTree>
    <p:extLst>
      <p:ext uri="{BB962C8B-B14F-4D97-AF65-F5344CB8AC3E}">
        <p14:creationId xmlns:p14="http://schemas.microsoft.com/office/powerpoint/2010/main" val="3633396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線コネクタ 7"/>
          <p:cNvCxnSpPr/>
          <p:nvPr/>
        </p:nvCxnSpPr>
        <p:spPr>
          <a:xfrm>
            <a:off x="1058466" y="2060848"/>
            <a:ext cx="1800000" cy="0"/>
          </a:xfrm>
          <a:prstGeom prst="line">
            <a:avLst/>
          </a:prstGeom>
          <a:ln w="7620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2925341" y="2358405"/>
            <a:ext cx="756000" cy="0"/>
          </a:xfrm>
          <a:prstGeom prst="line">
            <a:avLst/>
          </a:prstGeom>
          <a:ln w="76200">
            <a:solidFill>
              <a:srgbClr val="FFFFCC"/>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3885828" y="2367930"/>
            <a:ext cx="756000" cy="0"/>
          </a:xfrm>
          <a:prstGeom prst="line">
            <a:avLst/>
          </a:prstGeom>
          <a:ln w="76200">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2457373" y="2689870"/>
            <a:ext cx="756000" cy="0"/>
          </a:xfrm>
          <a:prstGeom prst="line">
            <a:avLst/>
          </a:prstGeom>
          <a:ln w="762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1053133" y="3040385"/>
            <a:ext cx="756000" cy="0"/>
          </a:xfrm>
          <a:prstGeom prst="line">
            <a:avLst/>
          </a:prstGeom>
          <a:ln w="76200">
            <a:solidFill>
              <a:srgbClr val="CCFFCC"/>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3429397" y="2689870"/>
            <a:ext cx="756000" cy="0"/>
          </a:xfrm>
          <a:prstGeom prst="line">
            <a:avLst/>
          </a:prstGeom>
          <a:ln w="762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1053133" y="1700808"/>
            <a:ext cx="1980000" cy="0"/>
          </a:xfrm>
          <a:prstGeom prst="line">
            <a:avLst/>
          </a:prstGeom>
          <a:ln w="762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kumimoji="1" lang="ja-JP" altLang="en-US" dirty="0"/>
              <a:t>い</a:t>
            </a:r>
            <a:r>
              <a:rPr lang="ja-JP" altLang="en-US" dirty="0"/>
              <a:t>ざ適用</a:t>
            </a:r>
            <a:endParaRPr kumimoji="1" lang="en-GB"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250825" y="1052513"/>
                <a:ext cx="8569325" cy="4248695"/>
              </a:xfrm>
            </p:spPr>
            <p:txBody>
              <a:bodyPr/>
              <a:lstStyle/>
              <a:p>
                <a:r>
                  <a:rPr lang="ja-JP" altLang="en-US" dirty="0"/>
                  <a:t>変数の選定（再掲）</a:t>
                </a:r>
                <a:endParaRPr lang="en-US" altLang="ja-JP" dirty="0"/>
              </a:p>
              <a:p>
                <a:pPr lvl="1"/>
                <a:r>
                  <a:rPr lang="ja-JP" altLang="en-US" dirty="0"/>
                  <a:t>ボール位置の</a:t>
                </a:r>
                <a:r>
                  <a:rPr lang="en-US" altLang="ja-JP" dirty="0"/>
                  <a:t>X</a:t>
                </a:r>
                <a:r>
                  <a:rPr lang="ja-JP" altLang="en-US" dirty="0"/>
                  <a:t>座標</a:t>
                </a:r>
                <a:endParaRPr lang="en-US" altLang="ja-JP" dirty="0"/>
              </a:p>
              <a:p>
                <a:pPr lvl="1"/>
                <a:r>
                  <a:rPr lang="ja-JP" altLang="en-US" dirty="0"/>
                  <a:t>前線位置の</a:t>
                </a:r>
                <a:r>
                  <a:rPr lang="en-US" altLang="ja-JP" dirty="0"/>
                  <a:t>X</a:t>
                </a:r>
                <a:r>
                  <a:rPr lang="ja-JP" altLang="en-US" dirty="0"/>
                  <a:t>座標</a:t>
                </a:r>
                <a:endParaRPr lang="en-US" altLang="ja-JP" dirty="0"/>
              </a:p>
              <a:p>
                <a:pPr lvl="1"/>
                <a:r>
                  <a:rPr lang="ja-JP" altLang="en-US" dirty="0"/>
                  <a:t>コンパクトネス（</a:t>
                </a:r>
                <a:r>
                  <a:rPr lang="en-US" altLang="ja-JP" dirty="0"/>
                  <a:t>AWAY</a:t>
                </a:r>
                <a:r>
                  <a:rPr lang="ja-JP" altLang="en-US" dirty="0"/>
                  <a:t>／</a:t>
                </a:r>
                <a:r>
                  <a:rPr lang="en-US" altLang="ja-JP" dirty="0"/>
                  <a:t>HOME</a:t>
                </a:r>
                <a:r>
                  <a:rPr lang="ja-JP" altLang="en-US" dirty="0"/>
                  <a:t>チーム）</a:t>
                </a:r>
                <a:endParaRPr lang="en-US" altLang="ja-JP" dirty="0"/>
              </a:p>
              <a:p>
                <a:pPr lvl="1"/>
                <a:r>
                  <a:rPr lang="ja-JP" altLang="en-US" dirty="0"/>
                  <a:t>守備脆弱度（</a:t>
                </a:r>
                <a:r>
                  <a:rPr lang="en-US" altLang="ja-JP" dirty="0"/>
                  <a:t>AWAY</a:t>
                </a:r>
                <a:r>
                  <a:rPr lang="ja-JP" altLang="en-US" dirty="0"/>
                  <a:t>／</a:t>
                </a:r>
                <a:r>
                  <a:rPr lang="en-US" altLang="ja-JP" dirty="0"/>
                  <a:t>HOME</a:t>
                </a:r>
                <a:r>
                  <a:rPr lang="ja-JP" altLang="en-US" dirty="0"/>
                  <a:t>チーム）</a:t>
                </a:r>
                <a:endParaRPr lang="en-US" altLang="ja-JP" dirty="0"/>
              </a:p>
              <a:p>
                <a:pPr lvl="1"/>
                <a:r>
                  <a:rPr lang="ja-JP" altLang="en-US" dirty="0"/>
                  <a:t>攻撃度</a:t>
                </a:r>
                <a:endParaRPr lang="en-US" altLang="ja-JP" dirty="0"/>
              </a:p>
              <a:p>
                <a:r>
                  <a:rPr lang="ja-JP" altLang="en-US" sz="2200" dirty="0"/>
                  <a:t>すべて</a:t>
                </a:r>
                <a:r>
                  <a:rPr lang="en-US" altLang="ja-JP" sz="2200" u="sng" dirty="0"/>
                  <a:t>1</a:t>
                </a:r>
                <a:r>
                  <a:rPr lang="ja-JP" altLang="en-US" sz="2200" u="sng" dirty="0"/>
                  <a:t>秒ごと</a:t>
                </a:r>
                <a:r>
                  <a:rPr lang="ja-JP" altLang="en-US" sz="2200" dirty="0"/>
                  <a:t>のデータに加工</a:t>
                </a:r>
                <a:endParaRPr lang="en-US" altLang="ja-JP" dirty="0"/>
              </a:p>
              <a:p>
                <a:pPr marL="457200" lvl="1" indent="0">
                  <a:buNone/>
                </a:pPr>
                <a:endParaRPr lang="en-US" dirty="0"/>
              </a:p>
              <a:p>
                <a:r>
                  <a:rPr kumimoji="1" lang="ja-JP" altLang="en-US" dirty="0"/>
                  <a:t>最終的な</a:t>
                </a:r>
                <a:r>
                  <a:rPr kumimoji="1" lang="en-US" altLang="ja-JP" dirty="0"/>
                  <a:t>Change Finder</a:t>
                </a:r>
                <a:r>
                  <a:rPr kumimoji="1" lang="ja-JP" altLang="en-US" dirty="0"/>
                  <a:t>のパラメータ設定</a:t>
                </a:r>
                <a:endParaRPr kumimoji="1" lang="en-US" altLang="ja-JP" dirty="0"/>
              </a:p>
              <a:p>
                <a:pPr lvl="1"/>
                <a:r>
                  <a:rPr kumimoji="1" lang="ja-JP" altLang="en-US" dirty="0"/>
                  <a:t>次数</a:t>
                </a:r>
                <a:r>
                  <a:rPr kumimoji="1" lang="en-US" altLang="ja-JP" dirty="0"/>
                  <a:t>k</a:t>
                </a:r>
                <a:r>
                  <a:rPr kumimoji="1" lang="ja-JP" altLang="en-US" dirty="0"/>
                  <a:t>は通常の</a:t>
                </a:r>
                <a:r>
                  <a:rPr kumimoji="1" lang="en-US" altLang="ja-JP" dirty="0"/>
                  <a:t>VAR</a:t>
                </a:r>
                <a:r>
                  <a:rPr kumimoji="1" lang="ja-JP" altLang="en-US" dirty="0"/>
                  <a:t>推定を行った場合の最小</a:t>
                </a:r>
                <a:r>
                  <a:rPr kumimoji="1" lang="en-US" altLang="ja-JP" dirty="0"/>
                  <a:t>AIC</a:t>
                </a:r>
                <a:r>
                  <a:rPr kumimoji="1" lang="ja-JP" altLang="en-US" dirty="0"/>
                  <a:t>により決定</a:t>
                </a:r>
                <a:r>
                  <a:rPr kumimoji="1" lang="en-US" altLang="ja-JP" dirty="0"/>
                  <a:t>(=5)</a:t>
                </a:r>
              </a:p>
              <a:p>
                <a:pPr lvl="1"/>
                <a:r>
                  <a:rPr kumimoji="1" lang="ja-JP" altLang="en-US" dirty="0"/>
                  <a:t>次元数</a:t>
                </a:r>
                <a:r>
                  <a:rPr kumimoji="1" lang="en-US" altLang="ja-JP" dirty="0"/>
                  <a:t>d</a:t>
                </a:r>
                <a:r>
                  <a:rPr kumimoji="1" lang="ja-JP" altLang="en-US" dirty="0"/>
                  <a:t>は上記で選んだ変数の数</a:t>
                </a:r>
                <a:r>
                  <a:rPr kumimoji="1" lang="en-US" altLang="ja-JP" dirty="0"/>
                  <a:t>(=7)</a:t>
                </a:r>
              </a:p>
              <a:p>
                <a:pPr lvl="1"/>
                <a:r>
                  <a:rPr kumimoji="1" lang="ja-JP" altLang="en-US" dirty="0"/>
                  <a:t>忘却率</a:t>
                </a:r>
                <a14:m>
                  <m:oMath xmlns:m="http://schemas.openxmlformats.org/officeDocument/2006/math">
                    <m:r>
                      <a:rPr kumimoji="1" lang="en-US" altLang="ja-JP" i="1" dirty="0" smtClean="0">
                        <a:latin typeface="Cambria Math"/>
                      </a:rPr>
                      <m:t>𝑟</m:t>
                    </m:r>
                  </m:oMath>
                </a14:m>
                <a:r>
                  <a:rPr kumimoji="1" lang="ja-JP" altLang="en-US" dirty="0"/>
                  <a:t>や平滑化パラメータ</a:t>
                </a:r>
                <a14:m>
                  <m:oMath xmlns:m="http://schemas.openxmlformats.org/officeDocument/2006/math">
                    <m:r>
                      <a:rPr lang="en-US" altLang="ja-JP" dirty="0">
                        <a:latin typeface="Cambria Math"/>
                      </a:rPr>
                      <m:t>𝑇</m:t>
                    </m:r>
                    <m:r>
                      <a:rPr lang="en-US" altLang="ja-JP" b="0" i="0" dirty="0" smtClean="0">
                        <a:latin typeface="Cambria Math"/>
                      </a:rPr>
                      <m:t>,</m:t>
                    </m:r>
                    <m:sSup>
                      <m:sSupPr>
                        <m:ctrlPr>
                          <a:rPr lang="en-US" altLang="ja-JP" b="0" i="1" dirty="0" smtClean="0">
                            <a:latin typeface="Cambria Math" panose="02040503050406030204" pitchFamily="18" charset="0"/>
                          </a:rPr>
                        </m:ctrlPr>
                      </m:sSupPr>
                      <m:e>
                        <m:r>
                          <a:rPr lang="en-US" altLang="ja-JP" dirty="0">
                            <a:latin typeface="Cambria Math"/>
                          </a:rPr>
                          <m:t>𝑇</m:t>
                        </m:r>
                      </m:e>
                      <m:sup>
                        <m:r>
                          <a:rPr lang="en-US" altLang="ja-JP" b="0" i="0" dirty="0" smtClean="0">
                            <a:latin typeface="Cambria Math"/>
                          </a:rPr>
                          <m:t>′</m:t>
                        </m:r>
                      </m:sup>
                    </m:sSup>
                  </m:oMath>
                </a14:m>
                <a:r>
                  <a:rPr kumimoji="1" lang="ja-JP" altLang="en-US" dirty="0"/>
                  <a:t>は試行錯誤して決定</a:t>
                </a:r>
                <a:endParaRPr kumimoji="1" lang="en-GB"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250825" y="1052513"/>
                <a:ext cx="8569325" cy="4248695"/>
              </a:xfrm>
              <a:blipFill rotWithShape="1">
                <a:blip r:embed="rId2"/>
                <a:stretch>
                  <a:fillRect l="-782" t="-717"/>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26D63DF9-FE85-4E18-AD75-E249AD29C6E2}" type="slidenum">
              <a:rPr kumimoji="1" lang="ja-JP" altLang="en-US" smtClean="0"/>
              <a:t>12</a:t>
            </a:fld>
            <a:endParaRPr kumimoji="1" lang="ja-JP" altLang="en-US"/>
          </a:p>
        </p:txBody>
      </p:sp>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ext uri="{D42A27DB-BD31-4B8C-83A1-F6EECF244321}">
                    <p14:modId xmlns:p14="http://schemas.microsoft.com/office/powerpoint/2010/main" val="2756900622"/>
                  </p:ext>
                </p:extLst>
              </p:nvPr>
            </p:nvGraphicFramePr>
            <p:xfrm>
              <a:off x="683566" y="5475133"/>
              <a:ext cx="7920880" cy="1097280"/>
            </p:xfrm>
            <a:graphic>
              <a:graphicData uri="http://schemas.openxmlformats.org/drawingml/2006/table">
                <a:tbl>
                  <a:tblPr firstRow="1" bandRow="1">
                    <a:tableStyleId>{7DF18680-E054-41AD-8BC1-D1AEF772440D}</a:tableStyleId>
                  </a:tblPr>
                  <a:tblGrid>
                    <a:gridCol w="1584176">
                      <a:extLst>
                        <a:ext uri="{9D8B030D-6E8A-4147-A177-3AD203B41FA5}">
                          <a16:colId xmlns:a16="http://schemas.microsoft.com/office/drawing/2014/main" val="20000"/>
                        </a:ext>
                      </a:extLst>
                    </a:gridCol>
                    <a:gridCol w="1584176">
                      <a:extLst>
                        <a:ext uri="{9D8B030D-6E8A-4147-A177-3AD203B41FA5}">
                          <a16:colId xmlns:a16="http://schemas.microsoft.com/office/drawing/2014/main" val="20001"/>
                        </a:ext>
                      </a:extLst>
                    </a:gridCol>
                    <a:gridCol w="1584176">
                      <a:extLst>
                        <a:ext uri="{9D8B030D-6E8A-4147-A177-3AD203B41FA5}">
                          <a16:colId xmlns:a16="http://schemas.microsoft.com/office/drawing/2014/main" val="20002"/>
                        </a:ext>
                      </a:extLst>
                    </a:gridCol>
                    <a:gridCol w="1584176">
                      <a:extLst>
                        <a:ext uri="{9D8B030D-6E8A-4147-A177-3AD203B41FA5}">
                          <a16:colId xmlns:a16="http://schemas.microsoft.com/office/drawing/2014/main" val="20003"/>
                        </a:ext>
                      </a:extLst>
                    </a:gridCol>
                    <a:gridCol w="1584176">
                      <a:extLst>
                        <a:ext uri="{9D8B030D-6E8A-4147-A177-3AD203B41FA5}">
                          <a16:colId xmlns:a16="http://schemas.microsoft.com/office/drawing/2014/main" val="20004"/>
                        </a:ext>
                      </a:extLst>
                    </a:gridCol>
                  </a:tblGrid>
                  <a:tr h="274116">
                    <a:tc gridSpan="5">
                      <a:txBody>
                        <a:bodyPr/>
                        <a:lstStyle/>
                        <a:p>
                          <a:r>
                            <a:rPr kumimoji="1" lang="en-US" altLang="ja-JP" dirty="0"/>
                            <a:t>Change Finder </a:t>
                          </a:r>
                          <a:r>
                            <a:rPr kumimoji="1" lang="ja-JP" altLang="en-US" dirty="0"/>
                            <a:t>のパラメータ</a:t>
                          </a:r>
                        </a:p>
                      </a:txBody>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10000"/>
                      </a:ext>
                    </a:extLst>
                  </a:tr>
                  <a:tr h="354320">
                    <a:tc>
                      <a:txBody>
                        <a:bodyPr/>
                        <a:lstStyle/>
                        <a:p>
                          <a:r>
                            <a:rPr kumimoji="1" lang="en-US" altLang="ja-JP" dirty="0"/>
                            <a:t>VAR</a:t>
                          </a:r>
                          <a:r>
                            <a:rPr kumimoji="1" lang="ja-JP" altLang="en-US" dirty="0"/>
                            <a:t>次数</a:t>
                          </a:r>
                        </a:p>
                      </a:txBody>
                      <a:tcPr/>
                    </a:tc>
                    <a:tc>
                      <a:txBody>
                        <a:bodyPr/>
                        <a:lstStyle/>
                        <a:p>
                          <a:r>
                            <a:rPr kumimoji="1" lang="ja-JP" altLang="en-US" dirty="0"/>
                            <a:t>入力次元数</a:t>
                          </a:r>
                        </a:p>
                      </a:txBody>
                      <a:tcPr/>
                    </a:tc>
                    <a:tc>
                      <a:txBody>
                        <a:bodyPr/>
                        <a:lstStyle/>
                        <a:p>
                          <a:r>
                            <a:rPr kumimoji="1" lang="ja-JP" altLang="en-US" dirty="0"/>
                            <a:t>忘却率 </a:t>
                          </a:r>
                          <a14:m>
                            <m:oMath xmlns:m="http://schemas.openxmlformats.org/officeDocument/2006/math">
                              <m:r>
                                <a:rPr kumimoji="1" lang="en-US" altLang="ja-JP" smtClean="0">
                                  <a:latin typeface="Cambria Math"/>
                                </a:rPr>
                                <m:t>𝑟</m:t>
                              </m:r>
                            </m:oMath>
                          </a14:m>
                          <a:endParaRPr kumimoji="1" lang="ja-JP" altLang="en-US" dirty="0"/>
                        </a:p>
                      </a:txBody>
                      <a:tcPr/>
                    </a:tc>
                    <a:tc>
                      <a:txBody>
                        <a:bodyPr/>
                        <a:lstStyle/>
                        <a:p>
                          <a:r>
                            <a:rPr kumimoji="1" lang="ja-JP" altLang="en-US" dirty="0"/>
                            <a:t>平滑化窓幅</a:t>
                          </a:r>
                          <a14:m>
                            <m:oMath xmlns:m="http://schemas.openxmlformats.org/officeDocument/2006/math">
                              <m:r>
                                <a:rPr kumimoji="1" lang="en-US" altLang="ja-JP" dirty="0" smtClean="0">
                                  <a:latin typeface="Cambria Math"/>
                                </a:rPr>
                                <m:t>𝑇</m:t>
                              </m:r>
                            </m:oMath>
                          </a14:m>
                          <a:endParaRPr kumimoji="1" lang="ja-JP"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平滑化窓幅</a:t>
                          </a:r>
                          <a14:m>
                            <m:oMath xmlns:m="http://schemas.openxmlformats.org/officeDocument/2006/math">
                              <m:r>
                                <a:rPr kumimoji="1" lang="en-US" altLang="ja-JP" dirty="0" smtClean="0">
                                  <a:latin typeface="Cambria Math"/>
                                </a:rPr>
                                <m:t>𝑇</m:t>
                              </m:r>
                              <m:r>
                                <a:rPr kumimoji="1" lang="en-US" altLang="ja-JP" dirty="0" smtClean="0">
                                  <a:latin typeface="Cambria Math"/>
                                </a:rPr>
                                <m:t>′</m:t>
                              </m:r>
                            </m:oMath>
                          </a14:m>
                          <a:endParaRPr kumimoji="1" lang="ja-JP" altLang="en-US" dirty="0"/>
                        </a:p>
                      </a:txBody>
                      <a:tcPr/>
                    </a:tc>
                    <a:extLst>
                      <a:ext uri="{0D108BD9-81ED-4DB2-BD59-A6C34878D82A}">
                        <a16:rowId xmlns:a16="http://schemas.microsoft.com/office/drawing/2014/main" val="10001"/>
                      </a:ext>
                    </a:extLst>
                  </a:tr>
                  <a:tr h="274116">
                    <a:tc>
                      <a:txBody>
                        <a:bodyPr/>
                        <a:lstStyle/>
                        <a:p>
                          <a:r>
                            <a:rPr kumimoji="1" lang="en-US" altLang="ja-JP" dirty="0"/>
                            <a:t>5</a:t>
                          </a:r>
                          <a:endParaRPr kumimoji="1" lang="ja-JP" altLang="en-US" dirty="0"/>
                        </a:p>
                      </a:txBody>
                      <a:tcPr/>
                    </a:tc>
                    <a:tc>
                      <a:txBody>
                        <a:bodyPr/>
                        <a:lstStyle/>
                        <a:p>
                          <a:r>
                            <a:rPr kumimoji="1" lang="en-US" altLang="ja-JP" dirty="0"/>
                            <a:t>7</a:t>
                          </a:r>
                          <a:endParaRPr kumimoji="1" lang="ja-JP" altLang="en-US" dirty="0"/>
                        </a:p>
                      </a:txBody>
                      <a:tcPr/>
                    </a:tc>
                    <a:tc>
                      <a:txBody>
                        <a:bodyPr/>
                        <a:lstStyle/>
                        <a:p>
                          <a:r>
                            <a:rPr kumimoji="1" lang="en-US" altLang="ja-JP" dirty="0"/>
                            <a:t>0.01</a:t>
                          </a:r>
                          <a:endParaRPr kumimoji="1" lang="ja-JP" altLang="en-US" dirty="0"/>
                        </a:p>
                      </a:txBody>
                      <a:tcPr/>
                    </a:tc>
                    <a:tc>
                      <a:txBody>
                        <a:bodyPr/>
                        <a:lstStyle/>
                        <a:p>
                          <a:r>
                            <a:rPr kumimoji="1" lang="en-US" altLang="ja-JP" dirty="0"/>
                            <a:t>50</a:t>
                          </a:r>
                          <a:endParaRPr kumimoji="1" lang="ja-JP" altLang="en-US" dirty="0"/>
                        </a:p>
                      </a:txBody>
                      <a:tcPr/>
                    </a:tc>
                    <a:tc>
                      <a:txBody>
                        <a:bodyPr/>
                        <a:lstStyle/>
                        <a:p>
                          <a:r>
                            <a:rPr kumimoji="1" lang="en-US" altLang="ja-JP" dirty="0"/>
                            <a:t>5</a:t>
                          </a:r>
                          <a:endParaRPr kumimoji="1" lang="ja-JP" alt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2756900622"/>
                  </p:ext>
                </p:extLst>
              </p:nvPr>
            </p:nvGraphicFramePr>
            <p:xfrm>
              <a:off x="683566" y="5475133"/>
              <a:ext cx="7920880" cy="1097280"/>
            </p:xfrm>
            <a:graphic>
              <a:graphicData uri="http://schemas.openxmlformats.org/drawingml/2006/table">
                <a:tbl>
                  <a:tblPr firstRow="1" bandRow="1">
                    <a:tableStyleId>{7DF18680-E054-41AD-8BC1-D1AEF772440D}</a:tableStyleId>
                  </a:tblPr>
                  <a:tblGrid>
                    <a:gridCol w="1584176"/>
                    <a:gridCol w="1584176"/>
                    <a:gridCol w="1584176"/>
                    <a:gridCol w="1584176"/>
                    <a:gridCol w="1584176"/>
                  </a:tblGrid>
                  <a:tr h="365760">
                    <a:tc gridSpan="5">
                      <a:txBody>
                        <a:bodyPr/>
                        <a:lstStyle/>
                        <a:p>
                          <a:r>
                            <a:rPr kumimoji="1" lang="en-US" altLang="ja-JP" dirty="0" smtClean="0"/>
                            <a:t>Change Finder </a:t>
                          </a:r>
                          <a:r>
                            <a:rPr kumimoji="1" lang="ja-JP" altLang="en-US" dirty="0" smtClean="0"/>
                            <a:t>のパラメータ</a:t>
                          </a:r>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tr>
                  <a:tr h="365760">
                    <a:tc>
                      <a:txBody>
                        <a:bodyPr/>
                        <a:lstStyle/>
                        <a:p>
                          <a:r>
                            <a:rPr kumimoji="1" lang="en-US" altLang="ja-JP" dirty="0" smtClean="0"/>
                            <a:t>VAR</a:t>
                          </a:r>
                          <a:r>
                            <a:rPr kumimoji="1" lang="ja-JP" altLang="en-US" dirty="0" smtClean="0"/>
                            <a:t>次数</a:t>
                          </a:r>
                          <a:endParaRPr kumimoji="1" lang="ja-JP" altLang="en-US" dirty="0"/>
                        </a:p>
                      </a:txBody>
                      <a:tcPr/>
                    </a:tc>
                    <a:tc>
                      <a:txBody>
                        <a:bodyPr/>
                        <a:lstStyle/>
                        <a:p>
                          <a:r>
                            <a:rPr kumimoji="1" lang="ja-JP" altLang="en-US" dirty="0" smtClean="0"/>
                            <a:t>入力次元数</a:t>
                          </a:r>
                          <a:endParaRPr kumimoji="1" lang="ja-JP" altLang="en-US" dirty="0"/>
                        </a:p>
                      </a:txBody>
                      <a:tcPr/>
                    </a:tc>
                    <a:tc>
                      <a:txBody>
                        <a:bodyPr/>
                        <a:lstStyle/>
                        <a:p>
                          <a:endParaRPr lang="ja-JP"/>
                        </a:p>
                      </a:txBody>
                      <a:tcPr>
                        <a:blipFill rotWithShape="1">
                          <a:blip r:embed="rId3"/>
                          <a:stretch>
                            <a:fillRect l="-200772" t="-113333" r="-201158" b="-126667"/>
                          </a:stretch>
                        </a:blipFill>
                      </a:tcPr>
                    </a:tc>
                    <a:tc>
                      <a:txBody>
                        <a:bodyPr/>
                        <a:lstStyle/>
                        <a:p>
                          <a:endParaRPr lang="ja-JP"/>
                        </a:p>
                      </a:txBody>
                      <a:tcPr>
                        <a:blipFill rotWithShape="1">
                          <a:blip r:embed="rId3"/>
                          <a:stretch>
                            <a:fillRect l="-299615" t="-113333" r="-100385" b="-126667"/>
                          </a:stretch>
                        </a:blipFill>
                      </a:tcPr>
                    </a:tc>
                    <a:tc>
                      <a:txBody>
                        <a:bodyPr/>
                        <a:lstStyle/>
                        <a:p>
                          <a:endParaRPr lang="ja-JP"/>
                        </a:p>
                      </a:txBody>
                      <a:tcPr>
                        <a:blipFill rotWithShape="1">
                          <a:blip r:embed="rId3"/>
                          <a:stretch>
                            <a:fillRect l="-399615" t="-113333" r="-385" b="-126667"/>
                          </a:stretch>
                        </a:blipFill>
                      </a:tcPr>
                    </a:tc>
                  </a:tr>
                  <a:tr h="365760">
                    <a:tc>
                      <a:txBody>
                        <a:bodyPr/>
                        <a:lstStyle/>
                        <a:p>
                          <a:r>
                            <a:rPr kumimoji="1" lang="en-US" altLang="ja-JP" dirty="0" smtClean="0"/>
                            <a:t>5</a:t>
                          </a:r>
                          <a:endParaRPr kumimoji="1" lang="ja-JP" altLang="en-US" dirty="0"/>
                        </a:p>
                      </a:txBody>
                      <a:tcPr/>
                    </a:tc>
                    <a:tc>
                      <a:txBody>
                        <a:bodyPr/>
                        <a:lstStyle/>
                        <a:p>
                          <a:r>
                            <a:rPr kumimoji="1" lang="en-US" altLang="ja-JP" dirty="0" smtClean="0"/>
                            <a:t>7</a:t>
                          </a:r>
                          <a:endParaRPr kumimoji="1" lang="ja-JP" altLang="en-US" dirty="0"/>
                        </a:p>
                      </a:txBody>
                      <a:tcPr/>
                    </a:tc>
                    <a:tc>
                      <a:txBody>
                        <a:bodyPr/>
                        <a:lstStyle/>
                        <a:p>
                          <a:r>
                            <a:rPr kumimoji="1" lang="en-US" altLang="ja-JP" dirty="0" smtClean="0"/>
                            <a:t>0.01</a:t>
                          </a:r>
                          <a:endParaRPr kumimoji="1" lang="ja-JP" altLang="en-US" dirty="0"/>
                        </a:p>
                      </a:txBody>
                      <a:tcPr/>
                    </a:tc>
                    <a:tc>
                      <a:txBody>
                        <a:bodyPr/>
                        <a:lstStyle/>
                        <a:p>
                          <a:r>
                            <a:rPr kumimoji="1" lang="en-US" altLang="ja-JP" dirty="0" smtClean="0"/>
                            <a:t>50</a:t>
                          </a:r>
                          <a:endParaRPr kumimoji="1" lang="ja-JP" altLang="en-US" dirty="0"/>
                        </a:p>
                      </a:txBody>
                      <a:tcPr/>
                    </a:tc>
                    <a:tc>
                      <a:txBody>
                        <a:bodyPr/>
                        <a:lstStyle/>
                        <a:p>
                          <a:r>
                            <a:rPr kumimoji="1" lang="en-US" altLang="ja-JP" dirty="0" smtClean="0"/>
                            <a:t>5</a:t>
                          </a:r>
                          <a:endParaRPr kumimoji="1" lang="ja-JP" altLang="en-US" dirty="0"/>
                        </a:p>
                      </a:txBody>
                      <a:tcPr/>
                    </a:tc>
                  </a:tr>
                </a:tbl>
              </a:graphicData>
            </a:graphic>
          </p:graphicFrame>
        </mc:Fallback>
      </mc:AlternateContent>
    </p:spTree>
    <p:extLst>
      <p:ext uri="{BB962C8B-B14F-4D97-AF65-F5344CB8AC3E}">
        <p14:creationId xmlns:p14="http://schemas.microsoft.com/office/powerpoint/2010/main" val="3695436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変化点の検出</a:t>
            </a:r>
            <a:r>
              <a:rPr kumimoji="1" lang="ja-JP" altLang="en-US" dirty="0"/>
              <a:t>結果１</a:t>
            </a:r>
          </a:p>
        </p:txBody>
      </p:sp>
      <p:sp>
        <p:nvSpPr>
          <p:cNvPr id="3" name="コンテンツ プレースホルダー 2"/>
          <p:cNvSpPr>
            <a:spLocks noGrp="1"/>
          </p:cNvSpPr>
          <p:nvPr>
            <p:ph idx="1"/>
          </p:nvPr>
        </p:nvSpPr>
        <p:spPr/>
        <p:txBody>
          <a:bodyPr/>
          <a:lstStyle/>
          <a:p>
            <a:pPr marL="0" indent="0">
              <a:buNone/>
            </a:pPr>
            <a:r>
              <a:rPr kumimoji="1" lang="ja-JP" altLang="en-US" dirty="0"/>
              <a:t>鹿島－湘南（</a:t>
            </a:r>
            <a:r>
              <a:rPr kumimoji="1" lang="en-US" altLang="ja-JP" dirty="0"/>
              <a:t>2015/3/14</a:t>
            </a:r>
            <a:r>
              <a:rPr kumimoji="1" lang="ja-JP" altLang="en-US" dirty="0"/>
              <a:t>）前半</a:t>
            </a:r>
          </a:p>
        </p:txBody>
      </p:sp>
      <p:sp>
        <p:nvSpPr>
          <p:cNvPr id="4" name="スライド番号プレースホルダー 3"/>
          <p:cNvSpPr>
            <a:spLocks noGrp="1"/>
          </p:cNvSpPr>
          <p:nvPr>
            <p:ph type="sldNum" sz="quarter" idx="12"/>
          </p:nvPr>
        </p:nvSpPr>
        <p:spPr/>
        <p:txBody>
          <a:bodyPr/>
          <a:lstStyle/>
          <a:p>
            <a:fld id="{26D63DF9-FE85-4E18-AD75-E249AD29C6E2}" type="slidenum">
              <a:rPr kumimoji="1" lang="ja-JP" altLang="en-US" smtClean="0"/>
              <a:t>13</a:t>
            </a:fld>
            <a:endParaRPr kumimoji="1" lang="ja-JP" altLang="en-US"/>
          </a:p>
        </p:txBody>
      </p:sp>
      <p:sp>
        <p:nvSpPr>
          <p:cNvPr id="5" name="テキスト ボックス 4"/>
          <p:cNvSpPr txBox="1"/>
          <p:nvPr/>
        </p:nvSpPr>
        <p:spPr>
          <a:xfrm>
            <a:off x="6245999" y="825103"/>
            <a:ext cx="2756589" cy="584775"/>
          </a:xfrm>
          <a:prstGeom prst="rect">
            <a:avLst/>
          </a:prstGeom>
          <a:noFill/>
          <a:ln w="6350">
            <a:solidFill>
              <a:schemeClr val="tx1"/>
            </a:solidFill>
          </a:ln>
        </p:spPr>
        <p:txBody>
          <a:bodyPr wrap="square" rtlCol="0">
            <a:spAutoFit/>
          </a:bodyPr>
          <a:lstStyle/>
          <a:p>
            <a:r>
              <a:rPr kumimoji="1" lang="ja-JP" altLang="en-US" sz="1600" dirty="0">
                <a:latin typeface="HG丸ｺﾞｼｯｸM-PRO" panose="020F0600000000000000" pitchFamily="50" charset="-128"/>
                <a:ea typeface="HG丸ｺﾞｼｯｸM-PRO" panose="020F0600000000000000" pitchFamily="50" charset="-128"/>
              </a:rPr>
              <a:t>上段：入力時系列　</a:t>
            </a:r>
            <a:endParaRPr kumimoji="1"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下段：変化点スコア</a:t>
            </a:r>
          </a:p>
        </p:txBody>
      </p:sp>
      <p:pic>
        <p:nvPicPr>
          <p:cNvPr id="1032" name="Picture 8" descr="C:\Users\kamiya\Dropbox\chijo\スポーツデータ解析コンペ\提出資料\新しいフォルダー\0314-1.png"/>
          <p:cNvPicPr>
            <a:picLocks noChangeAspect="1" noChangeArrowheads="1"/>
          </p:cNvPicPr>
          <p:nvPr/>
        </p:nvPicPr>
        <p:blipFill rotWithShape="1">
          <a:blip r:embed="rId2">
            <a:extLst>
              <a:ext uri="{28A0092B-C50C-407E-A947-70E740481C1C}">
                <a14:useLocalDpi xmlns:a14="http://schemas.microsoft.com/office/drawing/2010/main" val="0"/>
              </a:ext>
            </a:extLst>
          </a:blip>
          <a:srcRect l="8240" r="8089" b="3836"/>
          <a:stretch/>
        </p:blipFill>
        <p:spPr bwMode="auto">
          <a:xfrm>
            <a:off x="1" y="1473001"/>
            <a:ext cx="9144000" cy="538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482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変化点の検出</a:t>
            </a:r>
            <a:r>
              <a:rPr kumimoji="1" lang="ja-JP" altLang="en-US" dirty="0"/>
              <a:t>結果２</a:t>
            </a:r>
          </a:p>
        </p:txBody>
      </p:sp>
      <p:sp>
        <p:nvSpPr>
          <p:cNvPr id="3" name="コンテンツ プレースホルダー 2"/>
          <p:cNvSpPr>
            <a:spLocks noGrp="1"/>
          </p:cNvSpPr>
          <p:nvPr>
            <p:ph idx="1"/>
          </p:nvPr>
        </p:nvSpPr>
        <p:spPr/>
        <p:txBody>
          <a:bodyPr/>
          <a:lstStyle/>
          <a:p>
            <a:pPr marL="0" indent="0">
              <a:buNone/>
            </a:pPr>
            <a:r>
              <a:rPr lang="ja-JP" altLang="en-US" dirty="0"/>
              <a:t>鹿島－湘南（</a:t>
            </a:r>
            <a:r>
              <a:rPr lang="en-US" altLang="ja-JP" dirty="0"/>
              <a:t>2015/3/14</a:t>
            </a:r>
            <a:r>
              <a:rPr lang="ja-JP" altLang="en-US" dirty="0"/>
              <a:t>）後半</a:t>
            </a:r>
          </a:p>
          <a:p>
            <a:endParaRPr kumimoji="1" lang="ja-JP" altLang="en-US" dirty="0"/>
          </a:p>
        </p:txBody>
      </p:sp>
      <p:sp>
        <p:nvSpPr>
          <p:cNvPr id="4" name="スライド番号プレースホルダー 3"/>
          <p:cNvSpPr>
            <a:spLocks noGrp="1"/>
          </p:cNvSpPr>
          <p:nvPr>
            <p:ph type="sldNum" sz="quarter" idx="12"/>
          </p:nvPr>
        </p:nvSpPr>
        <p:spPr/>
        <p:txBody>
          <a:bodyPr/>
          <a:lstStyle/>
          <a:p>
            <a:fld id="{26D63DF9-FE85-4E18-AD75-E249AD29C6E2}" type="slidenum">
              <a:rPr kumimoji="1" lang="ja-JP" altLang="en-US" smtClean="0"/>
              <a:t>14</a:t>
            </a:fld>
            <a:endParaRPr kumimoji="1" lang="ja-JP" altLang="en-US"/>
          </a:p>
        </p:txBody>
      </p:sp>
      <p:sp>
        <p:nvSpPr>
          <p:cNvPr id="9" name="テキスト ボックス 8"/>
          <p:cNvSpPr txBox="1"/>
          <p:nvPr/>
        </p:nvSpPr>
        <p:spPr>
          <a:xfrm>
            <a:off x="6245999" y="825103"/>
            <a:ext cx="2756589" cy="584775"/>
          </a:xfrm>
          <a:prstGeom prst="rect">
            <a:avLst/>
          </a:prstGeom>
          <a:noFill/>
          <a:ln w="6350">
            <a:solidFill>
              <a:schemeClr val="tx1"/>
            </a:solidFill>
          </a:ln>
        </p:spPr>
        <p:txBody>
          <a:bodyPr wrap="square" rtlCol="0">
            <a:spAutoFit/>
          </a:bodyPr>
          <a:lstStyle/>
          <a:p>
            <a:r>
              <a:rPr kumimoji="1" lang="ja-JP" altLang="en-US" sz="1600" dirty="0">
                <a:latin typeface="HG丸ｺﾞｼｯｸM-PRO" panose="020F0600000000000000" pitchFamily="50" charset="-128"/>
                <a:ea typeface="HG丸ｺﾞｼｯｸM-PRO" panose="020F0600000000000000" pitchFamily="50" charset="-128"/>
              </a:rPr>
              <a:t>上段：入力時系列　</a:t>
            </a:r>
            <a:endParaRPr kumimoji="1"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下段：変化点スコア</a:t>
            </a:r>
          </a:p>
        </p:txBody>
      </p:sp>
      <p:pic>
        <p:nvPicPr>
          <p:cNvPr id="10" name="Picture 9" descr="C:\Users\kamiya\Dropbox\chijo\スポーツデータ解析コンペ\提出資料\新しいフォルダー\0314-2.png"/>
          <p:cNvPicPr>
            <a:picLocks noChangeAspect="1" noChangeArrowheads="1"/>
          </p:cNvPicPr>
          <p:nvPr/>
        </p:nvPicPr>
        <p:blipFill rotWithShape="1">
          <a:blip r:embed="rId2">
            <a:extLst>
              <a:ext uri="{28A0092B-C50C-407E-A947-70E740481C1C}">
                <a14:useLocalDpi xmlns:a14="http://schemas.microsoft.com/office/drawing/2010/main" val="0"/>
              </a:ext>
            </a:extLst>
          </a:blip>
          <a:srcRect l="8240" r="8089" b="3836"/>
          <a:stretch/>
        </p:blipFill>
        <p:spPr bwMode="auto">
          <a:xfrm>
            <a:off x="1" y="1473001"/>
            <a:ext cx="9144000" cy="538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490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変化点の検出</a:t>
            </a:r>
            <a:r>
              <a:rPr kumimoji="1" lang="ja-JP" altLang="en-US" dirty="0"/>
              <a:t>結果</a:t>
            </a:r>
            <a:r>
              <a:rPr lang="ja-JP" altLang="en-US" dirty="0"/>
              <a:t>３</a:t>
            </a:r>
            <a:endParaRPr kumimoji="1" lang="ja-JP" altLang="en-US" dirty="0"/>
          </a:p>
        </p:txBody>
      </p:sp>
      <p:sp>
        <p:nvSpPr>
          <p:cNvPr id="3" name="コンテンツ プレースホルダー 2"/>
          <p:cNvSpPr>
            <a:spLocks noGrp="1"/>
          </p:cNvSpPr>
          <p:nvPr>
            <p:ph idx="1"/>
          </p:nvPr>
        </p:nvSpPr>
        <p:spPr/>
        <p:txBody>
          <a:bodyPr/>
          <a:lstStyle/>
          <a:p>
            <a:pPr marL="0" indent="0">
              <a:buNone/>
            </a:pPr>
            <a:r>
              <a:rPr lang="ja-JP" altLang="en-US" dirty="0"/>
              <a:t>松本</a:t>
            </a:r>
            <a:r>
              <a:rPr kumimoji="1" lang="ja-JP" altLang="en-US" dirty="0"/>
              <a:t>－湘南（</a:t>
            </a:r>
            <a:r>
              <a:rPr kumimoji="1" lang="en-US" altLang="ja-JP" dirty="0"/>
              <a:t>2015/6/27</a:t>
            </a:r>
            <a:r>
              <a:rPr kumimoji="1" lang="ja-JP" altLang="en-US" dirty="0"/>
              <a:t>）前半</a:t>
            </a:r>
          </a:p>
        </p:txBody>
      </p:sp>
      <p:sp>
        <p:nvSpPr>
          <p:cNvPr id="4" name="スライド番号プレースホルダー 3"/>
          <p:cNvSpPr>
            <a:spLocks noGrp="1"/>
          </p:cNvSpPr>
          <p:nvPr>
            <p:ph type="sldNum" sz="quarter" idx="12"/>
          </p:nvPr>
        </p:nvSpPr>
        <p:spPr/>
        <p:txBody>
          <a:bodyPr/>
          <a:lstStyle/>
          <a:p>
            <a:fld id="{26D63DF9-FE85-4E18-AD75-E249AD29C6E2}" type="slidenum">
              <a:rPr kumimoji="1" lang="ja-JP" altLang="en-US" smtClean="0"/>
              <a:t>15</a:t>
            </a:fld>
            <a:endParaRPr kumimoji="1" lang="ja-JP" altLang="en-US" dirty="0"/>
          </a:p>
        </p:txBody>
      </p:sp>
      <p:sp>
        <p:nvSpPr>
          <p:cNvPr id="8" name="テキスト ボックス 7"/>
          <p:cNvSpPr txBox="1"/>
          <p:nvPr/>
        </p:nvSpPr>
        <p:spPr>
          <a:xfrm>
            <a:off x="6245999" y="825103"/>
            <a:ext cx="2756589" cy="584775"/>
          </a:xfrm>
          <a:prstGeom prst="rect">
            <a:avLst/>
          </a:prstGeom>
          <a:noFill/>
          <a:ln w="6350">
            <a:solidFill>
              <a:schemeClr val="tx1"/>
            </a:solidFill>
          </a:ln>
        </p:spPr>
        <p:txBody>
          <a:bodyPr wrap="square" rtlCol="0">
            <a:spAutoFit/>
          </a:bodyPr>
          <a:lstStyle/>
          <a:p>
            <a:r>
              <a:rPr kumimoji="1" lang="ja-JP" altLang="en-US" sz="1600" dirty="0">
                <a:latin typeface="HG丸ｺﾞｼｯｸM-PRO" panose="020F0600000000000000" pitchFamily="50" charset="-128"/>
                <a:ea typeface="HG丸ｺﾞｼｯｸM-PRO" panose="020F0600000000000000" pitchFamily="50" charset="-128"/>
              </a:rPr>
              <a:t>上段：入力時系列　</a:t>
            </a:r>
            <a:endParaRPr kumimoji="1"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下段：変化点スコア</a:t>
            </a:r>
          </a:p>
        </p:txBody>
      </p:sp>
      <p:pic>
        <p:nvPicPr>
          <p:cNvPr id="10" name="Picture 10" descr="C:\Users\kamiya\Dropbox\chijo\スポーツデータ解析コンペ\提出資料\新しいフォルダー\0627-1.png"/>
          <p:cNvPicPr>
            <a:picLocks noChangeAspect="1" noChangeArrowheads="1"/>
          </p:cNvPicPr>
          <p:nvPr/>
        </p:nvPicPr>
        <p:blipFill rotWithShape="1">
          <a:blip r:embed="rId2">
            <a:extLst>
              <a:ext uri="{28A0092B-C50C-407E-A947-70E740481C1C}">
                <a14:useLocalDpi xmlns:a14="http://schemas.microsoft.com/office/drawing/2010/main" val="0"/>
              </a:ext>
            </a:extLst>
          </a:blip>
          <a:srcRect l="8240" r="8089" b="3836"/>
          <a:stretch/>
        </p:blipFill>
        <p:spPr bwMode="auto">
          <a:xfrm>
            <a:off x="1" y="1473001"/>
            <a:ext cx="9144000" cy="538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922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変化点の検出</a:t>
            </a:r>
            <a:r>
              <a:rPr kumimoji="1" lang="ja-JP" altLang="en-US" dirty="0"/>
              <a:t>結果４</a:t>
            </a:r>
          </a:p>
        </p:txBody>
      </p:sp>
      <p:sp>
        <p:nvSpPr>
          <p:cNvPr id="3" name="コンテンツ プレースホルダー 2"/>
          <p:cNvSpPr>
            <a:spLocks noGrp="1"/>
          </p:cNvSpPr>
          <p:nvPr>
            <p:ph idx="1"/>
          </p:nvPr>
        </p:nvSpPr>
        <p:spPr/>
        <p:txBody>
          <a:bodyPr/>
          <a:lstStyle/>
          <a:p>
            <a:pPr marL="0" indent="0">
              <a:buNone/>
            </a:pPr>
            <a:r>
              <a:rPr lang="ja-JP" altLang="en-US" dirty="0"/>
              <a:t>松本－湘南（</a:t>
            </a:r>
            <a:r>
              <a:rPr lang="en-US" altLang="ja-JP" dirty="0"/>
              <a:t>2015/6/27</a:t>
            </a:r>
            <a:r>
              <a:rPr lang="ja-JP" altLang="en-US" dirty="0"/>
              <a:t>）後半</a:t>
            </a:r>
          </a:p>
        </p:txBody>
      </p:sp>
      <p:sp>
        <p:nvSpPr>
          <p:cNvPr id="4" name="スライド番号プレースホルダー 3"/>
          <p:cNvSpPr>
            <a:spLocks noGrp="1"/>
          </p:cNvSpPr>
          <p:nvPr>
            <p:ph type="sldNum" sz="quarter" idx="12"/>
          </p:nvPr>
        </p:nvSpPr>
        <p:spPr/>
        <p:txBody>
          <a:bodyPr/>
          <a:lstStyle/>
          <a:p>
            <a:fld id="{26D63DF9-FE85-4E18-AD75-E249AD29C6E2}" type="slidenum">
              <a:rPr kumimoji="1" lang="ja-JP" altLang="en-US" smtClean="0"/>
              <a:t>16</a:t>
            </a:fld>
            <a:endParaRPr kumimoji="1" lang="ja-JP" altLang="en-US"/>
          </a:p>
        </p:txBody>
      </p:sp>
      <p:sp>
        <p:nvSpPr>
          <p:cNvPr id="9" name="テキスト ボックス 8"/>
          <p:cNvSpPr txBox="1"/>
          <p:nvPr/>
        </p:nvSpPr>
        <p:spPr>
          <a:xfrm>
            <a:off x="6245999" y="825103"/>
            <a:ext cx="2756589" cy="584775"/>
          </a:xfrm>
          <a:prstGeom prst="rect">
            <a:avLst/>
          </a:prstGeom>
          <a:noFill/>
          <a:ln w="6350">
            <a:solidFill>
              <a:schemeClr val="tx1"/>
            </a:solidFill>
          </a:ln>
        </p:spPr>
        <p:txBody>
          <a:bodyPr wrap="square" rtlCol="0">
            <a:spAutoFit/>
          </a:bodyPr>
          <a:lstStyle/>
          <a:p>
            <a:r>
              <a:rPr kumimoji="1" lang="ja-JP" altLang="en-US" sz="1600" dirty="0">
                <a:latin typeface="HG丸ｺﾞｼｯｸM-PRO" panose="020F0600000000000000" pitchFamily="50" charset="-128"/>
                <a:ea typeface="HG丸ｺﾞｼｯｸM-PRO" panose="020F0600000000000000" pitchFamily="50" charset="-128"/>
              </a:rPr>
              <a:t>上段：入力時系列　</a:t>
            </a:r>
            <a:endParaRPr kumimoji="1" lang="en-US" altLang="ja-JP" sz="1600" dirty="0">
              <a:latin typeface="HG丸ｺﾞｼｯｸM-PRO" panose="020F0600000000000000" pitchFamily="50" charset="-128"/>
              <a:ea typeface="HG丸ｺﾞｼｯｸM-PRO" panose="020F0600000000000000" pitchFamily="50" charset="-128"/>
            </a:endParaRPr>
          </a:p>
          <a:p>
            <a:r>
              <a:rPr lang="ja-JP" altLang="en-US" sz="1600" dirty="0">
                <a:latin typeface="HG丸ｺﾞｼｯｸM-PRO" panose="020F0600000000000000" pitchFamily="50" charset="-128"/>
                <a:ea typeface="HG丸ｺﾞｼｯｸM-PRO" panose="020F0600000000000000" pitchFamily="50" charset="-128"/>
              </a:rPr>
              <a:t>下段：変化点スコア</a:t>
            </a:r>
          </a:p>
        </p:txBody>
      </p:sp>
      <p:pic>
        <p:nvPicPr>
          <p:cNvPr id="10" name="Picture 11" descr="C:\Users\kamiya\Dropbox\chijo\スポーツデータ解析コンペ\提出資料\新しいフォルダー\0627-2.png"/>
          <p:cNvPicPr>
            <a:picLocks noChangeAspect="1" noChangeArrowheads="1"/>
          </p:cNvPicPr>
          <p:nvPr/>
        </p:nvPicPr>
        <p:blipFill rotWithShape="1">
          <a:blip r:embed="rId2">
            <a:extLst>
              <a:ext uri="{28A0092B-C50C-407E-A947-70E740481C1C}">
                <a14:useLocalDpi xmlns:a14="http://schemas.microsoft.com/office/drawing/2010/main" val="0"/>
              </a:ext>
            </a:extLst>
          </a:blip>
          <a:srcRect l="8240" r="8089" b="3836"/>
          <a:stretch/>
        </p:blipFill>
        <p:spPr bwMode="auto">
          <a:xfrm>
            <a:off x="1" y="1473001"/>
            <a:ext cx="9144000" cy="538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04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lang="en-US" altLang="ja-JP" dirty="0"/>
              <a:t>(3)</a:t>
            </a:r>
            <a:r>
              <a:rPr lang="ja-JP" altLang="en-US" dirty="0"/>
              <a:t>結果を解釈する</a:t>
            </a:r>
          </a:p>
        </p:txBody>
      </p:sp>
      <p:sp>
        <p:nvSpPr>
          <p:cNvPr id="6" name="サブタイトル 5"/>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4207469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1" descr="C:\Users\kamiya\Dropbox\chijo\スポーツデータ解析コンペ\提出資料\新しいフォルダー\0627-2.png"/>
          <p:cNvPicPr>
            <a:picLocks noChangeAspect="1" noChangeArrowheads="1"/>
          </p:cNvPicPr>
          <p:nvPr/>
        </p:nvPicPr>
        <p:blipFill rotWithShape="1">
          <a:blip r:embed="rId2">
            <a:extLst>
              <a:ext uri="{28A0092B-C50C-407E-A947-70E740481C1C}">
                <a14:useLocalDpi xmlns:a14="http://schemas.microsoft.com/office/drawing/2010/main" val="0"/>
              </a:ext>
            </a:extLst>
          </a:blip>
          <a:srcRect l="9410" t="4112" r="8090" b="7948"/>
          <a:stretch/>
        </p:blipFill>
        <p:spPr bwMode="auto">
          <a:xfrm>
            <a:off x="0" y="774229"/>
            <a:ext cx="9016120" cy="4924425"/>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a:t>結果の解釈</a:t>
            </a:r>
            <a:r>
              <a:rPr lang="ja-JP" altLang="en-US" b="0" dirty="0"/>
              <a:t>　</a:t>
            </a:r>
            <a:r>
              <a:rPr lang="ja-JP" altLang="en-US" sz="2000" b="0" dirty="0"/>
              <a:t>～松本・湘南戦 後半を例に～</a:t>
            </a:r>
            <a:endParaRPr kumimoji="1" lang="ja-JP" altLang="en-US" sz="2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250825" y="5698654"/>
                <a:ext cx="8569325" cy="1042714"/>
              </a:xfrm>
            </p:spPr>
            <p:txBody>
              <a:bodyPr/>
              <a:lstStyle/>
              <a:p>
                <a:r>
                  <a:rPr lang="ja-JP" altLang="en-US" dirty="0"/>
                  <a:t>煩雑な入力データではなく、パラメータ</a:t>
                </a:r>
                <a14:m>
                  <m:oMath xmlns:m="http://schemas.openxmlformats.org/officeDocument/2006/math">
                    <m:r>
                      <a:rPr lang="en-US" altLang="ja-JP" i="1" dirty="0">
                        <a:latin typeface="Cambria Math"/>
                      </a:rPr>
                      <m:t>𝜇</m:t>
                    </m:r>
                  </m:oMath>
                </a14:m>
                <a:r>
                  <a:rPr lang="ja-JP" altLang="en-US" dirty="0"/>
                  <a:t>の推定値に着目</a:t>
                </a:r>
                <a:endParaRPr lang="en-US" altLang="ja-JP" dirty="0"/>
              </a:p>
              <a:p>
                <a:pPr lvl="1"/>
                <a:r>
                  <a:rPr lang="en-US" altLang="ja-JP" dirty="0"/>
                  <a:t>VAR</a:t>
                </a:r>
                <a:r>
                  <a:rPr lang="ja-JP" altLang="en-US" dirty="0"/>
                  <a:t>モデルの式より「自己回帰分を除いた、平均的な値」と解釈できる</a:t>
                </a:r>
                <a:endParaRPr lang="en-US" altLang="ja-JP" dirty="0"/>
              </a:p>
              <a:p>
                <a14:m>
                  <m:oMath xmlns:m="http://schemas.openxmlformats.org/officeDocument/2006/math">
                    <m:r>
                      <a:rPr lang="en-US" altLang="ja-JP" i="1" dirty="0">
                        <a:latin typeface="Cambria Math"/>
                      </a:rPr>
                      <m:t>𝜇</m:t>
                    </m:r>
                  </m:oMath>
                </a14:m>
                <a:r>
                  <a:rPr lang="ja-JP" altLang="en-US" dirty="0"/>
                  <a:t>推定値の変動に対応するように、各変化点スコアの上昇している</a:t>
                </a:r>
                <a:endParaRPr lang="en-US" altLang="ja-JP"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250825" y="5698654"/>
                <a:ext cx="8569325" cy="1042714"/>
              </a:xfrm>
              <a:blipFill rotWithShape="1">
                <a:blip r:embed="rId3"/>
                <a:stretch>
                  <a:fillRect l="-569" t="-4094" b="-14035"/>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26D63DF9-FE85-4E18-AD75-E249AD29C6E2}" type="slidenum">
              <a:rPr kumimoji="1" lang="ja-JP" altLang="en-US" smtClean="0"/>
              <a:t>18</a:t>
            </a:fld>
            <a:endParaRPr kumimoji="1" lang="ja-JP" altLang="en-US"/>
          </a:p>
        </p:txBody>
      </p:sp>
      <p:pic>
        <p:nvPicPr>
          <p:cNvPr id="3074" name="Picture 2" descr="C:\Users\kamiya\Dropbox\chijo\スポーツデータ解析コンペ\提出資料\新しいフォルダー\mu0627-2.png"/>
          <p:cNvPicPr>
            <a:picLocks noChangeAspect="1" noChangeArrowheads="1"/>
          </p:cNvPicPr>
          <p:nvPr/>
        </p:nvPicPr>
        <p:blipFill rotWithShape="1">
          <a:blip r:embed="rId4">
            <a:extLst>
              <a:ext uri="{28A0092B-C50C-407E-A947-70E740481C1C}">
                <a14:useLocalDpi xmlns:a14="http://schemas.microsoft.com/office/drawing/2010/main" val="0"/>
              </a:ext>
            </a:extLst>
          </a:blip>
          <a:srcRect l="9461" t="4060" r="6869" b="8001"/>
          <a:stretch/>
        </p:blipFill>
        <p:spPr bwMode="auto">
          <a:xfrm>
            <a:off x="-1" y="774229"/>
            <a:ext cx="9144001" cy="4924425"/>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グループ化 25"/>
          <p:cNvGrpSpPr/>
          <p:nvPr/>
        </p:nvGrpSpPr>
        <p:grpSpPr>
          <a:xfrm>
            <a:off x="997001" y="973296"/>
            <a:ext cx="7748768" cy="4550648"/>
            <a:chOff x="997001" y="973296"/>
            <a:chExt cx="7748768" cy="4550648"/>
          </a:xfrm>
        </p:grpSpPr>
        <p:sp>
          <p:nvSpPr>
            <p:cNvPr id="6" name="正方形/長方形 5"/>
            <p:cNvSpPr/>
            <p:nvPr/>
          </p:nvSpPr>
          <p:spPr>
            <a:xfrm>
              <a:off x="1212563" y="4630973"/>
              <a:ext cx="30923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997001" y="973296"/>
              <a:ext cx="309238" cy="3501688"/>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右矢印 7"/>
            <p:cNvSpPr/>
            <p:nvPr/>
          </p:nvSpPr>
          <p:spPr>
            <a:xfrm rot="3600000">
              <a:off x="1020825" y="4460552"/>
              <a:ext cx="432048" cy="21602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1" name="正方形/長方形 10"/>
            <p:cNvSpPr/>
            <p:nvPr/>
          </p:nvSpPr>
          <p:spPr>
            <a:xfrm>
              <a:off x="1644149" y="4630973"/>
              <a:ext cx="30923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475656" y="973296"/>
              <a:ext cx="309238" cy="3501688"/>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2115107" y="4630973"/>
              <a:ext cx="30923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538842" y="4630973"/>
              <a:ext cx="30923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732535" y="4630973"/>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7083813" y="4630973"/>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8313721" y="4630973"/>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5813070" y="4630973"/>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1979712" y="973296"/>
              <a:ext cx="309238" cy="3501688"/>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2445628" y="973296"/>
              <a:ext cx="309238" cy="3501688"/>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3546954" y="973296"/>
              <a:ext cx="432048" cy="3501688"/>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5652120" y="973296"/>
              <a:ext cx="432048" cy="3501688"/>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7020272" y="973296"/>
              <a:ext cx="432048" cy="3501688"/>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8167010" y="973296"/>
              <a:ext cx="432048" cy="3501688"/>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5004048" y="4638405"/>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4716016" y="980728"/>
              <a:ext cx="432048" cy="3501688"/>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99313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descr="C:\Users\kamiya\Dropbox\chijo\スポーツデータ解析コンペ\提出資料\新しいフォルダー\mu0627-2.png"/>
          <p:cNvPicPr>
            <a:picLocks noChangeAspect="1" noChangeArrowheads="1"/>
          </p:cNvPicPr>
          <p:nvPr/>
        </p:nvPicPr>
        <p:blipFill rotWithShape="1">
          <a:blip r:embed="rId2">
            <a:extLst>
              <a:ext uri="{28A0092B-C50C-407E-A947-70E740481C1C}">
                <a14:useLocalDpi xmlns:a14="http://schemas.microsoft.com/office/drawing/2010/main" val="0"/>
              </a:ext>
            </a:extLst>
          </a:blip>
          <a:srcRect l="9461" t="4059" r="6869" b="27068"/>
          <a:stretch/>
        </p:blipFill>
        <p:spPr bwMode="auto">
          <a:xfrm>
            <a:off x="-1" y="774229"/>
            <a:ext cx="9144001" cy="2798787"/>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a:t>検知された変化点の解釈</a:t>
            </a:r>
            <a:endParaRPr kumimoji="1" lang="ja-JP" altLang="en-US" sz="2000" dirty="0"/>
          </a:p>
        </p:txBody>
      </p:sp>
      <p:sp>
        <p:nvSpPr>
          <p:cNvPr id="3" name="コンテンツ プレースホルダー 2"/>
          <p:cNvSpPr>
            <a:spLocks noGrp="1"/>
          </p:cNvSpPr>
          <p:nvPr>
            <p:ph idx="1"/>
          </p:nvPr>
        </p:nvSpPr>
        <p:spPr>
          <a:xfrm>
            <a:off x="250825" y="5506110"/>
            <a:ext cx="8569325" cy="1152128"/>
          </a:xfrm>
        </p:spPr>
        <p:txBody>
          <a:bodyPr/>
          <a:lstStyle/>
          <a:p>
            <a:r>
              <a:rPr lang="ja-JP" altLang="en-US" dirty="0"/>
              <a:t>想定される戦況変化は検出できている</a:t>
            </a:r>
            <a:endParaRPr lang="en-US" altLang="ja-JP" dirty="0"/>
          </a:p>
          <a:p>
            <a:pPr lvl="1"/>
            <a:r>
              <a:rPr lang="ja-JP" altLang="en-US" dirty="0"/>
              <a:t>攻勢への転換／セットプレーによる連続攻撃／連続得点での試合の活性化</a:t>
            </a:r>
            <a:endParaRPr lang="en-US" altLang="ja-JP" dirty="0"/>
          </a:p>
          <a:p>
            <a:pPr marL="342900" lvl="1" indent="-342900">
              <a:buFont typeface="Arial" charset="0"/>
              <a:buChar char="•"/>
            </a:pPr>
            <a:r>
              <a:rPr lang="ja-JP" altLang="en-US" dirty="0"/>
              <a:t>変化点　  についても、簡単には分からない戦況変化である可能性</a:t>
            </a:r>
            <a:endParaRPr lang="en-US" altLang="ja-JP" dirty="0"/>
          </a:p>
          <a:p>
            <a:pPr marL="742950" lvl="2" indent="-342900"/>
            <a:r>
              <a:rPr lang="ja-JP" altLang="en-US" dirty="0"/>
              <a:t>実際の試合映像などで確認したい</a:t>
            </a:r>
            <a:endParaRPr lang="en-US" altLang="ja-JP" dirty="0"/>
          </a:p>
          <a:p>
            <a:pPr marL="742950" lvl="2" indent="-342900"/>
            <a:endParaRPr lang="en-US" altLang="ja-JP" dirty="0"/>
          </a:p>
          <a:p>
            <a:pPr lvl="1"/>
            <a:endParaRPr lang="en-US" altLang="ja-JP" dirty="0"/>
          </a:p>
        </p:txBody>
      </p:sp>
      <p:sp>
        <p:nvSpPr>
          <p:cNvPr id="4" name="スライド番号プレースホルダー 3"/>
          <p:cNvSpPr>
            <a:spLocks noGrp="1"/>
          </p:cNvSpPr>
          <p:nvPr>
            <p:ph type="sldNum" sz="quarter" idx="12"/>
          </p:nvPr>
        </p:nvSpPr>
        <p:spPr/>
        <p:txBody>
          <a:bodyPr/>
          <a:lstStyle/>
          <a:p>
            <a:fld id="{26D63DF9-FE85-4E18-AD75-E249AD29C6E2}" type="slidenum">
              <a:rPr kumimoji="1" lang="ja-JP" altLang="en-US" smtClean="0"/>
              <a:t>19</a:t>
            </a:fld>
            <a:endParaRPr kumimoji="1" lang="ja-JP" altLang="en-US"/>
          </a:p>
        </p:txBody>
      </p:sp>
      <p:pic>
        <p:nvPicPr>
          <p:cNvPr id="67" name="Picture 2" descr="C:\Users\kamiya\Dropbox\chijo\スポーツデータ解析コンペ\提出資料\新しいフォルダー\mu0627-2.png"/>
          <p:cNvPicPr>
            <a:picLocks noChangeAspect="1" noChangeArrowheads="1"/>
          </p:cNvPicPr>
          <p:nvPr/>
        </p:nvPicPr>
        <p:blipFill rotWithShape="1">
          <a:blip r:embed="rId2">
            <a:extLst>
              <a:ext uri="{28A0092B-C50C-407E-A947-70E740481C1C}">
                <a14:useLocalDpi xmlns:a14="http://schemas.microsoft.com/office/drawing/2010/main" val="0"/>
              </a:ext>
            </a:extLst>
          </a:blip>
          <a:srcRect l="9409" t="70818" r="8142" b="7294"/>
          <a:stretch/>
        </p:blipFill>
        <p:spPr bwMode="auto">
          <a:xfrm>
            <a:off x="0" y="3487191"/>
            <a:ext cx="9010542" cy="1195362"/>
          </a:xfrm>
          <a:prstGeom prst="rect">
            <a:avLst/>
          </a:prstGeom>
          <a:noFill/>
          <a:extLst>
            <a:ext uri="{909E8E84-426E-40DD-AFC4-6F175D3DCCD1}">
              <a14:hiddenFill xmlns:a14="http://schemas.microsoft.com/office/drawing/2010/main">
                <a:solidFill>
                  <a:srgbClr val="FFFFFF"/>
                </a:solidFill>
              </a14:hiddenFill>
            </a:ext>
          </a:extLst>
        </p:spPr>
      </p:pic>
      <p:sp>
        <p:nvSpPr>
          <p:cNvPr id="29" name="正方形/長方形 28"/>
          <p:cNvSpPr/>
          <p:nvPr/>
        </p:nvSpPr>
        <p:spPr>
          <a:xfrm>
            <a:off x="1212563" y="3605108"/>
            <a:ext cx="30923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997001" y="915127"/>
            <a:ext cx="309238" cy="2555416"/>
          </a:xfrm>
          <a:prstGeom prst="rect">
            <a:avLst/>
          </a:prstGeom>
          <a:gradFill>
            <a:gsLst>
              <a:gs pos="0">
                <a:schemeClr val="tx1">
                  <a:lumMod val="75000"/>
                  <a:lumOff val="25000"/>
                  <a:alpha val="40000"/>
                </a:schemeClr>
              </a:gs>
              <a:gs pos="100000">
                <a:schemeClr val="tx1">
                  <a:lumMod val="50000"/>
                  <a:lumOff val="50000"/>
                  <a:alpha val="25000"/>
                </a:schemeClr>
              </a:gs>
            </a:gsLst>
            <a:lin ang="0" scaled="1"/>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rot="3600000">
            <a:off x="1029138" y="3511947"/>
            <a:ext cx="432048" cy="21602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32" name="正方形/長方形 31"/>
          <p:cNvSpPr/>
          <p:nvPr/>
        </p:nvSpPr>
        <p:spPr>
          <a:xfrm>
            <a:off x="1644149" y="3605108"/>
            <a:ext cx="30923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1475656" y="915127"/>
            <a:ext cx="30923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2115107" y="3605108"/>
            <a:ext cx="30923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2538842" y="3605108"/>
            <a:ext cx="30923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3732535" y="360510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7083813" y="360510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8313721" y="360510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5813070" y="360510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1979712" y="915127"/>
            <a:ext cx="30923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2445628" y="915127"/>
            <a:ext cx="30923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3546954" y="915127"/>
            <a:ext cx="43204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5652120" y="915127"/>
            <a:ext cx="43204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7020272" y="915127"/>
            <a:ext cx="43204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8167010" y="915127"/>
            <a:ext cx="43204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9206932" y="1556792"/>
            <a:ext cx="1261884" cy="307777"/>
          </a:xfrm>
          <a:prstGeom prst="rect">
            <a:avLst/>
          </a:prstGeom>
          <a:noFill/>
        </p:spPr>
        <p:txBody>
          <a:bodyPr wrap="none" rtlCol="0">
            <a:spAutoFit/>
          </a:bodyPr>
          <a:lstStyle/>
          <a:p>
            <a:r>
              <a:rPr lang="ja-JP" altLang="en-US" sz="1400" dirty="0">
                <a:latin typeface="HG丸ｺﾞｼｯｸM-PRO" panose="020F0600000000000000" pitchFamily="50" charset="-128"/>
                <a:ea typeface="HG丸ｺﾞｼｯｸM-PRO" panose="020F0600000000000000" pitchFamily="50" charset="-128"/>
              </a:rPr>
              <a:t>湘南</a:t>
            </a:r>
            <a:r>
              <a:rPr kumimoji="1" lang="ja-JP" altLang="en-US" sz="1400" dirty="0">
                <a:latin typeface="HG丸ｺﾞｼｯｸM-PRO" panose="020F0600000000000000" pitchFamily="50" charset="-128"/>
                <a:ea typeface="HG丸ｺﾞｼｯｸM-PRO" panose="020F0600000000000000" pitchFamily="50" charset="-128"/>
              </a:rPr>
              <a:t>攻撃方向</a:t>
            </a:r>
          </a:p>
        </p:txBody>
      </p:sp>
      <p:sp>
        <p:nvSpPr>
          <p:cNvPr id="69" name="下矢印 68"/>
          <p:cNvSpPr/>
          <p:nvPr/>
        </p:nvSpPr>
        <p:spPr>
          <a:xfrm rot="10800000">
            <a:off x="9142229" y="1615128"/>
            <a:ext cx="104125" cy="19110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428587" y="964102"/>
            <a:ext cx="1867637" cy="461665"/>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r>
              <a:rPr kumimoji="1" lang="ja-JP" altLang="en-US" sz="1200" b="1" dirty="0">
                <a:solidFill>
                  <a:schemeClr val="accent1"/>
                </a:solidFill>
                <a:latin typeface="HG丸ｺﾞｼｯｸM-PRO" panose="020F0600000000000000" pitchFamily="50" charset="-128"/>
                <a:ea typeface="HG丸ｺﾞｼｯｸM-PRO" panose="020F0600000000000000" pitchFamily="50" charset="-128"/>
              </a:rPr>
              <a:t>ボール</a:t>
            </a:r>
            <a:r>
              <a:rPr kumimoji="1" lang="ja-JP" altLang="en-US" sz="1200" dirty="0">
                <a:latin typeface="HG丸ｺﾞｼｯｸM-PRO" panose="020F0600000000000000" pitchFamily="50" charset="-128"/>
                <a:ea typeface="HG丸ｺﾞｼｯｸM-PRO" panose="020F0600000000000000" pitchFamily="50" charset="-128"/>
              </a:rPr>
              <a:t>が平均的に</a:t>
            </a:r>
            <a:endParaRPr kumimoji="1" lang="en-US" altLang="ja-JP" sz="1200" dirty="0">
              <a:latin typeface="HG丸ｺﾞｼｯｸM-PRO" panose="020F0600000000000000" pitchFamily="50" charset="-128"/>
              <a:ea typeface="HG丸ｺﾞｼｯｸM-PRO" panose="020F0600000000000000" pitchFamily="50" charset="-128"/>
            </a:endParaRPr>
          </a:p>
          <a:p>
            <a:r>
              <a:rPr kumimoji="1" lang="ja-JP" altLang="en-US" sz="1200" dirty="0">
                <a:latin typeface="HG丸ｺﾞｼｯｸM-PRO" panose="020F0600000000000000" pitchFamily="50" charset="-128"/>
                <a:ea typeface="HG丸ｺﾞｼｯｸM-PRO" panose="020F0600000000000000" pitchFamily="50" charset="-128"/>
              </a:rPr>
              <a:t>湘南攻撃方向に運ばれる</a:t>
            </a:r>
          </a:p>
        </p:txBody>
      </p:sp>
      <p:sp>
        <p:nvSpPr>
          <p:cNvPr id="78" name="テキスト ボックス 77"/>
          <p:cNvSpPr txBox="1"/>
          <p:nvPr/>
        </p:nvSpPr>
        <p:spPr>
          <a:xfrm>
            <a:off x="1403648" y="2492896"/>
            <a:ext cx="1864911" cy="276999"/>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r>
              <a:rPr kumimoji="1" lang="ja-JP" altLang="en-US" sz="1200" b="1" dirty="0">
                <a:solidFill>
                  <a:schemeClr val="tx2"/>
                </a:solidFill>
                <a:latin typeface="HG丸ｺﾞｼｯｸM-PRO" panose="020F0600000000000000" pitchFamily="50" charset="-128"/>
                <a:ea typeface="HG丸ｺﾞｼｯｸM-PRO" panose="020F0600000000000000" pitchFamily="50" charset="-128"/>
              </a:rPr>
              <a:t>松本</a:t>
            </a:r>
            <a:r>
              <a:rPr kumimoji="1" lang="ja-JP" altLang="en-US" sz="1200" dirty="0">
                <a:latin typeface="HG丸ｺﾞｼｯｸM-PRO" panose="020F0600000000000000" pitchFamily="50" charset="-128"/>
                <a:ea typeface="HG丸ｺﾞｼｯｸM-PRO" panose="020F0600000000000000" pitchFamily="50" charset="-128"/>
              </a:rPr>
              <a:t>の守備脆弱度が上昇</a:t>
            </a:r>
            <a:endParaRPr kumimoji="1" lang="en-US" altLang="ja-JP" sz="1200" dirty="0">
              <a:latin typeface="HG丸ｺﾞｼｯｸM-PRO" panose="020F0600000000000000" pitchFamily="50" charset="-128"/>
              <a:ea typeface="HG丸ｺﾞｼｯｸM-PRO" panose="020F0600000000000000" pitchFamily="50" charset="-128"/>
            </a:endParaRPr>
          </a:p>
        </p:txBody>
      </p:sp>
      <p:sp>
        <p:nvSpPr>
          <p:cNvPr id="79" name="テキスト ボックス 78"/>
          <p:cNvSpPr txBox="1"/>
          <p:nvPr/>
        </p:nvSpPr>
        <p:spPr>
          <a:xfrm>
            <a:off x="1475656" y="3654577"/>
            <a:ext cx="1556542" cy="276999"/>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r>
              <a:rPr lang="ja-JP" altLang="en-US" sz="1200" b="1" dirty="0">
                <a:solidFill>
                  <a:schemeClr val="accent3">
                    <a:lumMod val="75000"/>
                  </a:schemeClr>
                </a:solidFill>
                <a:latin typeface="HG丸ｺﾞｼｯｸM-PRO" panose="020F0600000000000000" pitchFamily="50" charset="-128"/>
                <a:ea typeface="HG丸ｺﾞｼｯｸM-PRO" panose="020F0600000000000000" pitchFamily="50" charset="-128"/>
              </a:rPr>
              <a:t>湘南</a:t>
            </a:r>
            <a:r>
              <a:rPr lang="ja-JP" altLang="en-US" sz="1200" dirty="0">
                <a:latin typeface="HG丸ｺﾞｼｯｸM-PRO" panose="020F0600000000000000" pitchFamily="50" charset="-128"/>
                <a:ea typeface="HG丸ｺﾞｼｯｸM-PRO" panose="020F0600000000000000" pitchFamily="50" charset="-128"/>
              </a:rPr>
              <a:t>の</a:t>
            </a:r>
            <a:r>
              <a:rPr lang="ja-JP" altLang="en-US" sz="1200" b="1" dirty="0">
                <a:solidFill>
                  <a:schemeClr val="accent2"/>
                </a:solidFill>
                <a:latin typeface="HG丸ｺﾞｼｯｸM-PRO" panose="020F0600000000000000" pitchFamily="50" charset="-128"/>
                <a:ea typeface="HG丸ｺﾞｼｯｸM-PRO" panose="020F0600000000000000" pitchFamily="50" charset="-128"/>
              </a:rPr>
              <a:t>攻勢</a:t>
            </a:r>
            <a:r>
              <a:rPr lang="ja-JP" altLang="en-US" sz="1200" dirty="0">
                <a:latin typeface="HG丸ｺﾞｼｯｸM-PRO" panose="020F0600000000000000" pitchFamily="50" charset="-128"/>
                <a:ea typeface="HG丸ｺﾞｼｯｸM-PRO" panose="020F0600000000000000" pitchFamily="50" charset="-128"/>
              </a:rPr>
              <a:t>への転換</a:t>
            </a:r>
            <a:endParaRPr kumimoji="1" lang="ja-JP" altLang="en-US" sz="1200" dirty="0">
              <a:latin typeface="HG丸ｺﾞｼｯｸM-PRO" panose="020F0600000000000000" pitchFamily="50" charset="-128"/>
              <a:ea typeface="HG丸ｺﾞｼｯｸM-PRO" panose="020F0600000000000000" pitchFamily="50" charset="-128"/>
            </a:endParaRPr>
          </a:p>
        </p:txBody>
      </p:sp>
      <p:sp>
        <p:nvSpPr>
          <p:cNvPr id="71" name="右矢印 70"/>
          <p:cNvSpPr/>
          <p:nvPr/>
        </p:nvSpPr>
        <p:spPr>
          <a:xfrm rot="16200000">
            <a:off x="1187855" y="4661680"/>
            <a:ext cx="215562" cy="2160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3" name="テキスト ボックス 82"/>
          <p:cNvSpPr txBox="1"/>
          <p:nvPr/>
        </p:nvSpPr>
        <p:spPr>
          <a:xfrm>
            <a:off x="487787" y="4941168"/>
            <a:ext cx="1635941" cy="523220"/>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ja-JP" altLang="en-US" sz="1400" b="1" dirty="0">
                <a:solidFill>
                  <a:schemeClr val="accent3">
                    <a:lumMod val="75000"/>
                  </a:schemeClr>
                </a:solidFill>
                <a:latin typeface="HG丸ｺﾞｼｯｸM-PRO" panose="020F0600000000000000" pitchFamily="50" charset="-128"/>
                <a:ea typeface="HG丸ｺﾞｼｯｸM-PRO" panose="020F0600000000000000" pitchFamily="50" charset="-128"/>
              </a:rPr>
              <a:t>湘南</a:t>
            </a:r>
            <a:r>
              <a:rPr lang="ja-JP" altLang="en-US" sz="1400" dirty="0">
                <a:latin typeface="HG丸ｺﾞｼｯｸM-PRO" panose="020F0600000000000000" pitchFamily="50" charset="-128"/>
                <a:ea typeface="HG丸ｺﾞｼｯｸM-PRO" panose="020F0600000000000000" pitchFamily="50" charset="-128"/>
              </a:rPr>
              <a:t>がパスを繋ぎ</a:t>
            </a:r>
            <a:endParaRPr lang="en-US" altLang="ja-JP" sz="1400" dirty="0">
              <a:latin typeface="HG丸ｺﾞｼｯｸM-PRO" panose="020F0600000000000000" pitchFamily="50" charset="-128"/>
              <a:ea typeface="HG丸ｺﾞｼｯｸM-PRO" panose="020F0600000000000000" pitchFamily="50" charset="-128"/>
            </a:endParaRPr>
          </a:p>
          <a:p>
            <a:pPr algn="ctr"/>
            <a:r>
              <a:rPr lang="ja-JP" altLang="en-US" sz="1400" dirty="0">
                <a:latin typeface="HG丸ｺﾞｼｯｸM-PRO" panose="020F0600000000000000" pitchFamily="50" charset="-128"/>
                <a:ea typeface="HG丸ｺﾞｼｯｸM-PRO" panose="020F0600000000000000" pitchFamily="50" charset="-128"/>
              </a:rPr>
              <a:t>攻撃を展開</a:t>
            </a:r>
            <a:endParaRPr kumimoji="1" lang="ja-JP" altLang="en-US" sz="1400" dirty="0">
              <a:latin typeface="HG丸ｺﾞｼｯｸM-PRO" panose="020F0600000000000000" pitchFamily="50" charset="-128"/>
              <a:ea typeface="HG丸ｺﾞｼｯｸM-PRO" panose="020F0600000000000000" pitchFamily="50" charset="-128"/>
            </a:endParaRPr>
          </a:p>
        </p:txBody>
      </p:sp>
      <p:cxnSp>
        <p:nvCxnSpPr>
          <p:cNvPr id="82" name="直線コネクタ 81"/>
          <p:cNvCxnSpPr/>
          <p:nvPr/>
        </p:nvCxnSpPr>
        <p:spPr>
          <a:xfrm>
            <a:off x="-28916" y="4819282"/>
            <a:ext cx="919958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61451" y="4572815"/>
            <a:ext cx="1173501" cy="276999"/>
          </a:xfrm>
          <a:prstGeom prst="rect">
            <a:avLst/>
          </a:prstGeom>
          <a:noFill/>
          <a:ln w="3175">
            <a:noFill/>
          </a:ln>
          <a:effectLst/>
        </p:spPr>
        <p:txBody>
          <a:bodyPr wrap="square" rtlCol="0">
            <a:spAutoFit/>
          </a:bodyPr>
          <a:lstStyle/>
          <a:p>
            <a:r>
              <a:rPr kumimoji="1" lang="ja-JP" altLang="en-US" sz="1200" dirty="0">
                <a:latin typeface="HG丸ｺﾞｼｯｸM-PRO" panose="020F0600000000000000" pitchFamily="50" charset="-128"/>
                <a:ea typeface="HG丸ｺﾞｼｯｸM-PRO" panose="020F0600000000000000" pitchFamily="50" charset="-128"/>
              </a:rPr>
              <a:t>実際のプレー</a:t>
            </a:r>
          </a:p>
        </p:txBody>
      </p:sp>
      <p:sp>
        <p:nvSpPr>
          <p:cNvPr id="97" name="正方形/長方形 96"/>
          <p:cNvSpPr/>
          <p:nvPr/>
        </p:nvSpPr>
        <p:spPr>
          <a:xfrm>
            <a:off x="4716016" y="914224"/>
            <a:ext cx="432048" cy="2556319"/>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右矢印 85"/>
          <p:cNvSpPr/>
          <p:nvPr/>
        </p:nvSpPr>
        <p:spPr>
          <a:xfrm rot="3600000">
            <a:off x="3575019" y="3511947"/>
            <a:ext cx="432048" cy="21602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87" name="テキスト ボックス 86"/>
          <p:cNvSpPr txBox="1"/>
          <p:nvPr/>
        </p:nvSpPr>
        <p:spPr>
          <a:xfrm>
            <a:off x="4058615" y="2492896"/>
            <a:ext cx="1864911" cy="461665"/>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r>
              <a:rPr kumimoji="1" lang="ja-JP" altLang="en-US" sz="1200" b="1" dirty="0">
                <a:solidFill>
                  <a:schemeClr val="tx2"/>
                </a:solidFill>
                <a:latin typeface="HG丸ｺﾞｼｯｸM-PRO" panose="020F0600000000000000" pitchFamily="50" charset="-128"/>
                <a:ea typeface="HG丸ｺﾞｼｯｸM-PRO" panose="020F0600000000000000" pitchFamily="50" charset="-128"/>
              </a:rPr>
              <a:t>松本</a:t>
            </a:r>
            <a:r>
              <a:rPr kumimoji="1" lang="ja-JP" altLang="en-US" sz="1200" dirty="0">
                <a:latin typeface="HG丸ｺﾞｼｯｸM-PRO" panose="020F0600000000000000" pitchFamily="50" charset="-128"/>
                <a:ea typeface="HG丸ｺﾞｼｯｸM-PRO" panose="020F0600000000000000" pitchFamily="50" charset="-128"/>
              </a:rPr>
              <a:t>の守備脆弱度が上昇</a:t>
            </a:r>
            <a:endParaRPr kumimoji="1" lang="en-US" altLang="ja-JP" sz="1200" dirty="0">
              <a:latin typeface="HG丸ｺﾞｼｯｸM-PRO" panose="020F0600000000000000" pitchFamily="50" charset="-128"/>
              <a:ea typeface="HG丸ｺﾞｼｯｸM-PRO" panose="020F0600000000000000" pitchFamily="50" charset="-128"/>
            </a:endParaRPr>
          </a:p>
          <a:p>
            <a:r>
              <a:rPr lang="ja-JP" altLang="en-US" sz="1200" b="1" dirty="0">
                <a:solidFill>
                  <a:schemeClr val="accent3">
                    <a:lumMod val="75000"/>
                  </a:schemeClr>
                </a:solidFill>
                <a:latin typeface="HG丸ｺﾞｼｯｸM-PRO" panose="020F0600000000000000" pitchFamily="50" charset="-128"/>
                <a:ea typeface="HG丸ｺﾞｼｯｸM-PRO" panose="020F0600000000000000" pitchFamily="50" charset="-128"/>
              </a:rPr>
              <a:t>湘南</a:t>
            </a:r>
            <a:r>
              <a:rPr lang="ja-JP" altLang="en-US" sz="1200" dirty="0">
                <a:latin typeface="HG丸ｺﾞｼｯｸM-PRO" panose="020F0600000000000000" pitchFamily="50" charset="-128"/>
                <a:ea typeface="HG丸ｺﾞｼｯｸM-PRO" panose="020F0600000000000000" pitchFamily="50" charset="-128"/>
              </a:rPr>
              <a:t>の守備脆弱度が低下</a:t>
            </a:r>
            <a:endParaRPr kumimoji="1" lang="en-US" altLang="ja-JP" sz="1200" dirty="0">
              <a:latin typeface="HG丸ｺﾞｼｯｸM-PRO" panose="020F0600000000000000" pitchFamily="50" charset="-128"/>
              <a:ea typeface="HG丸ｺﾞｼｯｸM-PRO" panose="020F0600000000000000" pitchFamily="50" charset="-128"/>
            </a:endParaRPr>
          </a:p>
        </p:txBody>
      </p:sp>
      <p:sp>
        <p:nvSpPr>
          <p:cNvPr id="96" name="正方形/長方形 95"/>
          <p:cNvSpPr/>
          <p:nvPr/>
        </p:nvSpPr>
        <p:spPr>
          <a:xfrm>
            <a:off x="5004048" y="360626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4062390" y="1822605"/>
            <a:ext cx="1717120" cy="276999"/>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r>
              <a:rPr kumimoji="1" lang="ja-JP" altLang="en-US" sz="1200" b="1" dirty="0">
                <a:solidFill>
                  <a:schemeClr val="accent4"/>
                </a:solidFill>
                <a:latin typeface="HG丸ｺﾞｼｯｸM-PRO" panose="020F0600000000000000" pitchFamily="50" charset="-128"/>
                <a:ea typeface="HG丸ｺﾞｼｯｸM-PRO" panose="020F0600000000000000" pitchFamily="50" charset="-128"/>
              </a:rPr>
              <a:t>松本</a:t>
            </a:r>
            <a:r>
              <a:rPr kumimoji="1" lang="ja-JP" altLang="en-US" sz="1200" dirty="0">
                <a:latin typeface="HG丸ｺﾞｼｯｸM-PRO" panose="020F0600000000000000" pitchFamily="50" charset="-128"/>
                <a:ea typeface="HG丸ｺﾞｼｯｸM-PRO" panose="020F0600000000000000" pitchFamily="50" charset="-128"/>
              </a:rPr>
              <a:t>のｺﾝﾊﾟｸﾄﾈｽが低下</a:t>
            </a:r>
            <a:endParaRPr lang="en-US" altLang="ja-JP" sz="1200" dirty="0">
              <a:latin typeface="HG丸ｺﾞｼｯｸM-PRO" panose="020F0600000000000000" pitchFamily="50" charset="-128"/>
              <a:ea typeface="HG丸ｺﾞｼｯｸM-PRO" panose="020F0600000000000000" pitchFamily="50" charset="-128"/>
            </a:endParaRPr>
          </a:p>
        </p:txBody>
      </p:sp>
      <p:sp>
        <p:nvSpPr>
          <p:cNvPr id="89" name="右矢印 88"/>
          <p:cNvSpPr/>
          <p:nvPr/>
        </p:nvSpPr>
        <p:spPr>
          <a:xfrm rot="16200000">
            <a:off x="3759900" y="4661218"/>
            <a:ext cx="215562" cy="2160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0" name="テキスト ボックス 89"/>
          <p:cNvSpPr txBox="1"/>
          <p:nvPr/>
        </p:nvSpPr>
        <p:spPr>
          <a:xfrm>
            <a:off x="3059832" y="4940706"/>
            <a:ext cx="1635941" cy="523220"/>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ja-JP" altLang="en-US" sz="1400" b="1" dirty="0">
                <a:solidFill>
                  <a:schemeClr val="accent3">
                    <a:lumMod val="75000"/>
                  </a:schemeClr>
                </a:solidFill>
                <a:latin typeface="HG丸ｺﾞｼｯｸM-PRO" panose="020F0600000000000000" pitchFamily="50" charset="-128"/>
                <a:ea typeface="HG丸ｺﾞｼｯｸM-PRO" panose="020F0600000000000000" pitchFamily="50" charset="-128"/>
              </a:rPr>
              <a:t>湘南</a:t>
            </a:r>
            <a:r>
              <a:rPr lang="ja-JP" altLang="en-US" sz="1400" dirty="0">
                <a:latin typeface="HG丸ｺﾞｼｯｸM-PRO" panose="020F0600000000000000" pitchFamily="50" charset="-128"/>
                <a:ea typeface="HG丸ｺﾞｼｯｸM-PRO" panose="020F0600000000000000" pitchFamily="50" charset="-128"/>
              </a:rPr>
              <a:t>の</a:t>
            </a:r>
            <a:r>
              <a:rPr lang="en-US" altLang="ja-JP" sz="1400" dirty="0">
                <a:latin typeface="HG丸ｺﾞｼｯｸM-PRO" panose="020F0600000000000000" pitchFamily="50" charset="-128"/>
                <a:ea typeface="HG丸ｺﾞｼｯｸM-PRO" panose="020F0600000000000000" pitchFamily="50" charset="-128"/>
              </a:rPr>
              <a:t>CK/FK</a:t>
            </a:r>
          </a:p>
          <a:p>
            <a:pPr algn="ctr"/>
            <a:r>
              <a:rPr kumimoji="1" lang="ja-JP" altLang="en-US" sz="1400" dirty="0">
                <a:latin typeface="HG丸ｺﾞｼｯｸM-PRO" panose="020F0600000000000000" pitchFamily="50" charset="-128"/>
                <a:ea typeface="HG丸ｺﾞｼｯｸM-PRO" panose="020F0600000000000000" pitchFamily="50" charset="-128"/>
              </a:rPr>
              <a:t>連続的な攻撃</a:t>
            </a:r>
          </a:p>
        </p:txBody>
      </p:sp>
      <p:sp>
        <p:nvSpPr>
          <p:cNvPr id="91" name="テキスト ボックス 90"/>
          <p:cNvSpPr txBox="1"/>
          <p:nvPr/>
        </p:nvSpPr>
        <p:spPr>
          <a:xfrm>
            <a:off x="4067944" y="3653337"/>
            <a:ext cx="1556542" cy="461665"/>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r>
              <a:rPr lang="ja-JP" altLang="en-US" sz="1200" b="1" dirty="0">
                <a:solidFill>
                  <a:schemeClr val="accent3">
                    <a:lumMod val="75000"/>
                  </a:schemeClr>
                </a:solidFill>
                <a:latin typeface="HG丸ｺﾞｼｯｸM-PRO" panose="020F0600000000000000" pitchFamily="50" charset="-128"/>
                <a:ea typeface="HG丸ｺﾞｼｯｸM-PRO" panose="020F0600000000000000" pitchFamily="50" charset="-128"/>
              </a:rPr>
              <a:t>湘南</a:t>
            </a:r>
            <a:r>
              <a:rPr lang="ja-JP" altLang="en-US" sz="1200" dirty="0">
                <a:latin typeface="HG丸ｺﾞｼｯｸM-PRO" panose="020F0600000000000000" pitchFamily="50" charset="-128"/>
                <a:ea typeface="HG丸ｺﾞｼｯｸM-PRO" panose="020F0600000000000000" pitchFamily="50" charset="-128"/>
              </a:rPr>
              <a:t>の</a:t>
            </a:r>
            <a:r>
              <a:rPr lang="ja-JP" altLang="en-US" sz="1200" b="1" dirty="0">
                <a:solidFill>
                  <a:schemeClr val="accent2"/>
                </a:solidFill>
                <a:latin typeface="HG丸ｺﾞｼｯｸM-PRO" panose="020F0600000000000000" pitchFamily="50" charset="-128"/>
                <a:ea typeface="HG丸ｺﾞｼｯｸM-PRO" panose="020F0600000000000000" pitchFamily="50" charset="-128"/>
              </a:rPr>
              <a:t>攻勢</a:t>
            </a:r>
            <a:r>
              <a:rPr lang="ja-JP" altLang="en-US" sz="1200" dirty="0">
                <a:latin typeface="HG丸ｺﾞｼｯｸM-PRO" panose="020F0600000000000000" pitchFamily="50" charset="-128"/>
                <a:ea typeface="HG丸ｺﾞｼｯｸM-PRO" panose="020F0600000000000000" pitchFamily="50" charset="-128"/>
              </a:rPr>
              <a:t>への転換</a:t>
            </a:r>
            <a:endParaRPr lang="en-US" altLang="ja-JP" sz="1200" dirty="0">
              <a:latin typeface="HG丸ｺﾞｼｯｸM-PRO" panose="020F0600000000000000" pitchFamily="50" charset="-128"/>
              <a:ea typeface="HG丸ｺﾞｼｯｸM-PRO" panose="020F0600000000000000" pitchFamily="50" charset="-128"/>
            </a:endParaRPr>
          </a:p>
          <a:p>
            <a:r>
              <a:rPr kumimoji="1" lang="ja-JP" altLang="en-US" sz="1200" dirty="0">
                <a:latin typeface="HG丸ｺﾞｼｯｸM-PRO" panose="020F0600000000000000" pitchFamily="50" charset="-128"/>
                <a:ea typeface="HG丸ｺﾞｼｯｸM-PRO" panose="020F0600000000000000" pitchFamily="50" charset="-128"/>
              </a:rPr>
              <a:t>松本の</a:t>
            </a:r>
            <a:r>
              <a:rPr kumimoji="1" lang="ja-JP" altLang="en-US" sz="1200" b="1" dirty="0">
                <a:solidFill>
                  <a:schemeClr val="accent5"/>
                </a:solidFill>
                <a:latin typeface="HG丸ｺﾞｼｯｸM-PRO" panose="020F0600000000000000" pitchFamily="50" charset="-128"/>
                <a:ea typeface="HG丸ｺﾞｼｯｸM-PRO" panose="020F0600000000000000" pitchFamily="50" charset="-128"/>
              </a:rPr>
              <a:t>守勢</a:t>
            </a:r>
            <a:r>
              <a:rPr kumimoji="1" lang="ja-JP" altLang="en-US" sz="1200" dirty="0">
                <a:latin typeface="HG丸ｺﾞｼｯｸM-PRO" panose="020F0600000000000000" pitchFamily="50" charset="-128"/>
                <a:ea typeface="HG丸ｺﾞｼｯｸM-PRO" panose="020F0600000000000000" pitchFamily="50" charset="-128"/>
              </a:rPr>
              <a:t>の実現</a:t>
            </a:r>
          </a:p>
        </p:txBody>
      </p:sp>
      <p:sp>
        <p:nvSpPr>
          <p:cNvPr id="92" name="右矢印 91"/>
          <p:cNvSpPr/>
          <p:nvPr/>
        </p:nvSpPr>
        <p:spPr>
          <a:xfrm rot="4500000">
            <a:off x="7046325" y="3482860"/>
            <a:ext cx="364874" cy="21602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93" name="テキスト ボックス 92"/>
          <p:cNvSpPr txBox="1"/>
          <p:nvPr/>
        </p:nvSpPr>
        <p:spPr>
          <a:xfrm>
            <a:off x="7509050" y="1175448"/>
            <a:ext cx="1599454" cy="461665"/>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r>
              <a:rPr kumimoji="1" lang="ja-JP" altLang="en-US" sz="1200" b="1" dirty="0">
                <a:solidFill>
                  <a:schemeClr val="accent1"/>
                </a:solidFill>
                <a:latin typeface="HG丸ｺﾞｼｯｸM-PRO" panose="020F0600000000000000" pitchFamily="50" charset="-128"/>
                <a:ea typeface="HG丸ｺﾞｼｯｸM-PRO" panose="020F0600000000000000" pitchFamily="50" charset="-128"/>
              </a:rPr>
              <a:t>ボール</a:t>
            </a:r>
            <a:r>
              <a:rPr kumimoji="1" lang="ja-JP" altLang="en-US" sz="1200" dirty="0">
                <a:latin typeface="HG丸ｺﾞｼｯｸM-PRO" panose="020F0600000000000000" pitchFamily="50" charset="-128"/>
                <a:ea typeface="HG丸ｺﾞｼｯｸM-PRO" panose="020F0600000000000000" pitchFamily="50" charset="-128"/>
              </a:rPr>
              <a:t>の平均位置が</a:t>
            </a:r>
            <a:endParaRPr kumimoji="1" lang="en-US" altLang="ja-JP" sz="1200" dirty="0">
              <a:latin typeface="HG丸ｺﾞｼｯｸM-PRO" panose="020F0600000000000000" pitchFamily="50" charset="-128"/>
              <a:ea typeface="HG丸ｺﾞｼｯｸM-PRO" panose="020F0600000000000000" pitchFamily="50" charset="-128"/>
            </a:endParaRPr>
          </a:p>
          <a:p>
            <a:r>
              <a:rPr kumimoji="1" lang="ja-JP" altLang="en-US" sz="1200" dirty="0">
                <a:latin typeface="HG丸ｺﾞｼｯｸM-PRO" panose="020F0600000000000000" pitchFamily="50" charset="-128"/>
                <a:ea typeface="HG丸ｺﾞｼｯｸM-PRO" panose="020F0600000000000000" pitchFamily="50" charset="-128"/>
              </a:rPr>
              <a:t>短時間に前後</a:t>
            </a:r>
          </a:p>
        </p:txBody>
      </p:sp>
      <p:sp>
        <p:nvSpPr>
          <p:cNvPr id="94" name="右矢印 93"/>
          <p:cNvSpPr/>
          <p:nvPr/>
        </p:nvSpPr>
        <p:spPr>
          <a:xfrm rot="16200000">
            <a:off x="7106328" y="4669531"/>
            <a:ext cx="215562" cy="2160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6406260" y="4949019"/>
            <a:ext cx="1635941" cy="523220"/>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ja-JP" altLang="en-US" sz="1400" b="1" dirty="0">
                <a:solidFill>
                  <a:schemeClr val="tx2"/>
                </a:solidFill>
                <a:latin typeface="HG丸ｺﾞｼｯｸM-PRO" panose="020F0600000000000000" pitchFamily="50" charset="-128"/>
                <a:ea typeface="HG丸ｺﾞｼｯｸM-PRO" panose="020F0600000000000000" pitchFamily="50" charset="-128"/>
              </a:rPr>
              <a:t>松本</a:t>
            </a:r>
            <a:r>
              <a:rPr lang="ja-JP" altLang="en-US" sz="1400" dirty="0">
                <a:latin typeface="HG丸ｺﾞｼｯｸM-PRO" panose="020F0600000000000000" pitchFamily="50" charset="-128"/>
                <a:ea typeface="HG丸ｺﾞｼｯｸM-PRO" panose="020F0600000000000000" pitchFamily="50" charset="-128"/>
              </a:rPr>
              <a:t>得点の直後に</a:t>
            </a:r>
            <a:endParaRPr lang="en-US" altLang="ja-JP" sz="1400" dirty="0">
              <a:latin typeface="HG丸ｺﾞｼｯｸM-PRO" panose="020F0600000000000000" pitchFamily="50" charset="-128"/>
              <a:ea typeface="HG丸ｺﾞｼｯｸM-PRO" panose="020F0600000000000000" pitchFamily="50" charset="-128"/>
            </a:endParaRPr>
          </a:p>
          <a:p>
            <a:pPr algn="ctr"/>
            <a:r>
              <a:rPr kumimoji="1" lang="ja-JP" altLang="en-US" sz="1400" b="1" dirty="0">
                <a:solidFill>
                  <a:schemeClr val="accent3">
                    <a:lumMod val="75000"/>
                  </a:schemeClr>
                </a:solidFill>
                <a:latin typeface="HG丸ｺﾞｼｯｸM-PRO" panose="020F0600000000000000" pitchFamily="50" charset="-128"/>
                <a:ea typeface="HG丸ｺﾞｼｯｸM-PRO" panose="020F0600000000000000" pitchFamily="50" charset="-128"/>
              </a:rPr>
              <a:t>湘南</a:t>
            </a:r>
            <a:r>
              <a:rPr kumimoji="1" lang="ja-JP" altLang="en-US" sz="1400" dirty="0">
                <a:latin typeface="HG丸ｺﾞｼｯｸM-PRO" panose="020F0600000000000000" pitchFamily="50" charset="-128"/>
                <a:ea typeface="HG丸ｺﾞｼｯｸM-PRO" panose="020F0600000000000000" pitchFamily="50" charset="-128"/>
              </a:rPr>
              <a:t>の得点</a:t>
            </a:r>
          </a:p>
        </p:txBody>
      </p:sp>
      <p:sp>
        <p:nvSpPr>
          <p:cNvPr id="98" name="円/楕円 97"/>
          <p:cNvSpPr/>
          <p:nvPr/>
        </p:nvSpPr>
        <p:spPr>
          <a:xfrm>
            <a:off x="7460399" y="3911693"/>
            <a:ext cx="919712" cy="597003"/>
          </a:xfrm>
          <a:prstGeom prst="ellipse">
            <a:avLst/>
          </a:prstGeom>
          <a:noFill/>
          <a:ln>
            <a:solidFill>
              <a:srgbClr val="FF0000">
                <a:alpha val="60000"/>
              </a:srgbClr>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星 5 101"/>
          <p:cNvSpPr/>
          <p:nvPr/>
        </p:nvSpPr>
        <p:spPr>
          <a:xfrm>
            <a:off x="7714125" y="3652049"/>
            <a:ext cx="345991" cy="345991"/>
          </a:xfrm>
          <a:prstGeom prst="star5">
            <a:avLst/>
          </a:prstGeom>
          <a:solidFill>
            <a:srgbClr val="FFFF00"/>
          </a:solidFill>
          <a:ln>
            <a:noFill/>
          </a:ln>
          <a:effectLst>
            <a:outerShdw blurRad="50800" dist="38100" dir="2700000" algn="t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星 5 102"/>
          <p:cNvSpPr/>
          <p:nvPr/>
        </p:nvSpPr>
        <p:spPr>
          <a:xfrm>
            <a:off x="1393598" y="6179079"/>
            <a:ext cx="332490" cy="332490"/>
          </a:xfrm>
          <a:prstGeom prst="star5">
            <a:avLst/>
          </a:prstGeom>
          <a:solidFill>
            <a:srgbClr val="FFFF00"/>
          </a:solidFill>
          <a:ln>
            <a:noFill/>
          </a:ln>
          <a:effectLst>
            <a:outerShdw blurRad="50800" dist="38100" dir="2700000" algn="t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73733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a:t>分析の背景／目的および方針</a:t>
            </a:r>
          </a:p>
        </p:txBody>
      </p:sp>
    </p:spTree>
    <p:extLst>
      <p:ext uri="{BB962C8B-B14F-4D97-AF65-F5344CB8AC3E}">
        <p14:creationId xmlns:p14="http://schemas.microsoft.com/office/powerpoint/2010/main" val="1684214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p:cNvCxnSpPr/>
          <p:nvPr/>
        </p:nvCxnSpPr>
        <p:spPr>
          <a:xfrm>
            <a:off x="340154" y="1340768"/>
            <a:ext cx="1584176" cy="0"/>
          </a:xfrm>
          <a:prstGeom prst="line">
            <a:avLst/>
          </a:prstGeom>
          <a:ln w="762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タイトル 4"/>
          <p:cNvSpPr>
            <a:spLocks noGrp="1"/>
          </p:cNvSpPr>
          <p:nvPr>
            <p:ph type="title"/>
          </p:nvPr>
        </p:nvSpPr>
        <p:spPr/>
        <p:txBody>
          <a:bodyPr/>
          <a:lstStyle/>
          <a:p>
            <a:r>
              <a:rPr kumimoji="1" lang="ja-JP" altLang="en-US" dirty="0"/>
              <a:t>まとめ</a:t>
            </a:r>
          </a:p>
        </p:txBody>
      </p:sp>
      <p:sp>
        <p:nvSpPr>
          <p:cNvPr id="4" name="スライド番号プレースホルダー 3"/>
          <p:cNvSpPr>
            <a:spLocks noGrp="1"/>
          </p:cNvSpPr>
          <p:nvPr>
            <p:ph type="sldNum" sz="quarter" idx="12"/>
          </p:nvPr>
        </p:nvSpPr>
        <p:spPr/>
        <p:txBody>
          <a:bodyPr/>
          <a:lstStyle/>
          <a:p>
            <a:fld id="{26D63DF9-FE85-4E18-AD75-E249AD29C6E2}" type="slidenum">
              <a:rPr kumimoji="1" lang="ja-JP" altLang="en-US" smtClean="0"/>
              <a:t>20</a:t>
            </a:fld>
            <a:endParaRPr kumimoji="1" lang="ja-JP" altLang="en-US"/>
          </a:p>
        </p:txBody>
      </p:sp>
      <p:cxnSp>
        <p:nvCxnSpPr>
          <p:cNvPr id="7" name="直線コネクタ 6"/>
          <p:cNvCxnSpPr/>
          <p:nvPr/>
        </p:nvCxnSpPr>
        <p:spPr>
          <a:xfrm>
            <a:off x="340154" y="3188037"/>
            <a:ext cx="1584176" cy="0"/>
          </a:xfrm>
          <a:prstGeom prst="line">
            <a:avLst/>
          </a:prstGeom>
          <a:ln w="762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340153" y="4747274"/>
            <a:ext cx="3888000" cy="0"/>
          </a:xfrm>
          <a:prstGeom prst="line">
            <a:avLst/>
          </a:prstGeom>
          <a:ln w="762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 name="サブタイトル 5"/>
          <p:cNvSpPr>
            <a:spLocks noGrp="1"/>
          </p:cNvSpPr>
          <p:nvPr>
            <p:ph idx="1"/>
          </p:nvPr>
        </p:nvSpPr>
        <p:spPr/>
        <p:txBody>
          <a:bodyPr>
            <a:normAutofit/>
          </a:bodyPr>
          <a:lstStyle/>
          <a:p>
            <a:pPr marL="0" indent="0">
              <a:lnSpc>
                <a:spcPct val="114000"/>
              </a:lnSpc>
              <a:buNone/>
            </a:pPr>
            <a:r>
              <a:rPr lang="ja-JP" altLang="en-US" sz="1800" dirty="0">
                <a:solidFill>
                  <a:schemeClr val="tx1"/>
                </a:solidFill>
                <a:uFill>
                  <a:solidFill>
                    <a:schemeClr val="accent2"/>
                  </a:solidFill>
                </a:uFill>
              </a:rPr>
              <a:t>＜行ったこと＞　▶ サッカーの試合中の戦況変化の抽出</a:t>
            </a:r>
            <a:endParaRPr lang="en-US" altLang="ja-JP" sz="1800" dirty="0">
              <a:solidFill>
                <a:schemeClr val="tx1"/>
              </a:solidFill>
              <a:uFill>
                <a:solidFill>
                  <a:schemeClr val="accent2"/>
                </a:solidFill>
              </a:uFill>
            </a:endParaRPr>
          </a:p>
          <a:p>
            <a:pPr marL="800100" lvl="1" indent="-400050">
              <a:lnSpc>
                <a:spcPct val="114000"/>
              </a:lnSpc>
              <a:buFont typeface="+mj-lt"/>
              <a:buAutoNum type="romanLcPeriod"/>
            </a:pPr>
            <a:r>
              <a:rPr kumimoji="1" lang="ja-JP" altLang="en-US" sz="1600" b="0" u="sng" dirty="0">
                <a:solidFill>
                  <a:schemeClr val="tx1"/>
                </a:solidFill>
              </a:rPr>
              <a:t>分析に用いる変数</a:t>
            </a:r>
            <a:r>
              <a:rPr kumimoji="1" lang="ja-JP" altLang="en-US" sz="1600" b="0" dirty="0">
                <a:solidFill>
                  <a:schemeClr val="tx1"/>
                </a:solidFill>
              </a:rPr>
              <a:t>について、基礎分析や既往研究に基づき検証し、</a:t>
            </a:r>
            <a:r>
              <a:rPr kumimoji="1" lang="ja-JP" altLang="en-US" sz="1600" b="0" u="sng" dirty="0">
                <a:solidFill>
                  <a:schemeClr val="tx1"/>
                </a:solidFill>
              </a:rPr>
              <a:t>選定</a:t>
            </a:r>
            <a:r>
              <a:rPr kumimoji="1" lang="ja-JP" altLang="en-US" sz="1600" b="0" dirty="0">
                <a:solidFill>
                  <a:schemeClr val="tx1"/>
                </a:solidFill>
              </a:rPr>
              <a:t>した</a:t>
            </a:r>
            <a:endParaRPr kumimoji="1" lang="en-US" altLang="ja-JP" sz="1600" b="0" dirty="0">
              <a:solidFill>
                <a:schemeClr val="tx1"/>
              </a:solidFill>
            </a:endParaRPr>
          </a:p>
          <a:p>
            <a:pPr marL="800100" lvl="1" indent="-400050">
              <a:lnSpc>
                <a:spcPct val="114000"/>
              </a:lnSpc>
              <a:buFont typeface="+mj-lt"/>
              <a:buAutoNum type="romanLcPeriod"/>
            </a:pPr>
            <a:r>
              <a:rPr lang="en-US" altLang="ja-JP" sz="1600" b="0" u="sng" dirty="0">
                <a:solidFill>
                  <a:schemeClr val="tx1"/>
                </a:solidFill>
              </a:rPr>
              <a:t>Change Finder</a:t>
            </a:r>
            <a:r>
              <a:rPr lang="ja-JP" altLang="en-US" sz="1600" b="0" u="sng" dirty="0">
                <a:solidFill>
                  <a:schemeClr val="tx1"/>
                </a:solidFill>
              </a:rPr>
              <a:t>を適用し、変化点の抽出</a:t>
            </a:r>
            <a:r>
              <a:rPr lang="ja-JP" altLang="en-US" sz="1600" b="0" dirty="0">
                <a:solidFill>
                  <a:schemeClr val="tx1"/>
                </a:solidFill>
              </a:rPr>
              <a:t>を行った</a:t>
            </a:r>
            <a:endParaRPr lang="en-US" altLang="ja-JP" sz="1600" b="0" dirty="0">
              <a:solidFill>
                <a:schemeClr val="tx1"/>
              </a:solidFill>
            </a:endParaRPr>
          </a:p>
          <a:p>
            <a:pPr marL="800100" lvl="1" indent="-400050">
              <a:lnSpc>
                <a:spcPct val="114000"/>
              </a:lnSpc>
              <a:buFont typeface="+mj-lt"/>
              <a:buAutoNum type="romanLcPeriod"/>
            </a:pPr>
            <a:r>
              <a:rPr kumimoji="1" lang="ja-JP" altLang="en-US" sz="1600" b="0" dirty="0">
                <a:solidFill>
                  <a:schemeClr val="tx1"/>
                </a:solidFill>
              </a:rPr>
              <a:t>検出</a:t>
            </a:r>
            <a:r>
              <a:rPr lang="ja-JP" altLang="en-US" sz="1600" b="0" dirty="0">
                <a:solidFill>
                  <a:schemeClr val="tx1"/>
                </a:solidFill>
              </a:rPr>
              <a:t>された変化点は、</a:t>
            </a:r>
            <a:r>
              <a:rPr lang="ja-JP" altLang="en-US" sz="1600" b="0" u="sng" dirty="0">
                <a:solidFill>
                  <a:schemeClr val="tx1"/>
                </a:solidFill>
              </a:rPr>
              <a:t>実際の試合中の戦況変化と対応</a:t>
            </a:r>
            <a:r>
              <a:rPr lang="ja-JP" altLang="en-US" sz="1600" b="0" dirty="0">
                <a:solidFill>
                  <a:schemeClr val="tx1"/>
                </a:solidFill>
              </a:rPr>
              <a:t>していた</a:t>
            </a:r>
            <a:endParaRPr lang="en-US" altLang="ja-JP" sz="1600" b="0" dirty="0">
              <a:solidFill>
                <a:schemeClr val="tx1"/>
              </a:solidFill>
            </a:endParaRPr>
          </a:p>
          <a:p>
            <a:pPr marL="800100" lvl="1" indent="-400050">
              <a:lnSpc>
                <a:spcPct val="114000"/>
              </a:lnSpc>
              <a:buFont typeface="+mj-lt"/>
              <a:buAutoNum type="romanLcPeriod"/>
            </a:pPr>
            <a:r>
              <a:rPr lang="ja-JP" altLang="en-US" sz="1600" b="0" dirty="0">
                <a:solidFill>
                  <a:schemeClr val="tx1"/>
                </a:solidFill>
              </a:rPr>
              <a:t>簡単には分からない戦況変化も検出できる可能性が示唆される</a:t>
            </a:r>
            <a:endParaRPr kumimoji="1" lang="en-US" altLang="ja-JP" sz="1600" dirty="0">
              <a:solidFill>
                <a:schemeClr val="tx1"/>
              </a:solidFill>
            </a:endParaRPr>
          </a:p>
          <a:p>
            <a:pPr marL="0" indent="0">
              <a:spcBef>
                <a:spcPts val="1800"/>
              </a:spcBef>
              <a:buNone/>
            </a:pPr>
            <a:r>
              <a:rPr lang="ja-JP" altLang="en-US" sz="1800" dirty="0">
                <a:uFill>
                  <a:solidFill>
                    <a:schemeClr val="accent2"/>
                  </a:solidFill>
                </a:uFill>
              </a:rPr>
              <a:t>＜今後の方針＞　▶ 戦況に係る潜在構造の把握</a:t>
            </a:r>
            <a:endParaRPr lang="en-US" altLang="ja-JP" sz="1800" dirty="0">
              <a:uFill>
                <a:solidFill>
                  <a:schemeClr val="accent2"/>
                </a:solidFill>
              </a:uFill>
            </a:endParaRPr>
          </a:p>
          <a:p>
            <a:pPr marL="800100" lvl="1" indent="-400050">
              <a:lnSpc>
                <a:spcPct val="114000"/>
              </a:lnSpc>
              <a:buFont typeface="+mj-lt"/>
              <a:buAutoNum type="romanLcPeriod"/>
            </a:pPr>
            <a:r>
              <a:rPr lang="ja-JP" altLang="en-US" sz="1600" dirty="0"/>
              <a:t>変化点が検出された原因について、</a:t>
            </a:r>
            <a:r>
              <a:rPr lang="en-US" altLang="ja-JP" sz="1600" u="sng" dirty="0"/>
              <a:t>AR</a:t>
            </a:r>
            <a:r>
              <a:rPr lang="ja-JP" altLang="en-US" sz="1600" u="sng" dirty="0"/>
              <a:t>モデルのパラメータを精査</a:t>
            </a:r>
            <a:r>
              <a:rPr lang="ja-JP" altLang="en-US" sz="1600" dirty="0"/>
              <a:t>する</a:t>
            </a:r>
            <a:endParaRPr lang="en-US" altLang="ja-JP" sz="1600" dirty="0"/>
          </a:p>
          <a:p>
            <a:pPr marL="800100" lvl="1" indent="-400050">
              <a:lnSpc>
                <a:spcPct val="114000"/>
              </a:lnSpc>
              <a:buFont typeface="+mj-lt"/>
              <a:buAutoNum type="romanLcPeriod"/>
            </a:pPr>
            <a:r>
              <a:rPr lang="ja-JP" altLang="en-US" sz="1600" dirty="0"/>
              <a:t>検出された変化点の前後での</a:t>
            </a:r>
            <a:r>
              <a:rPr lang="ja-JP" altLang="en-US" sz="1600" u="sng" dirty="0"/>
              <a:t>戦況の記述</a:t>
            </a:r>
            <a:endParaRPr lang="en-US" altLang="ja-JP" sz="1600" u="sng" dirty="0"/>
          </a:p>
          <a:p>
            <a:pPr marL="800100" lvl="1" indent="-400050">
              <a:lnSpc>
                <a:spcPct val="114000"/>
              </a:lnSpc>
              <a:buFont typeface="+mj-lt"/>
              <a:buAutoNum type="romanLcPeriod"/>
            </a:pPr>
            <a:r>
              <a:rPr kumimoji="1" lang="ja-JP" altLang="en-US" sz="1600" dirty="0">
                <a:solidFill>
                  <a:schemeClr val="tx1"/>
                </a:solidFill>
              </a:rPr>
              <a:t>入力変数</a:t>
            </a:r>
            <a:r>
              <a:rPr kumimoji="1" lang="en-US" altLang="ja-JP" sz="1600" dirty="0">
                <a:solidFill>
                  <a:schemeClr val="tx1"/>
                </a:solidFill>
              </a:rPr>
              <a:t>(</a:t>
            </a:r>
            <a:r>
              <a:rPr kumimoji="1" lang="ja-JP" altLang="en-US" sz="1600" dirty="0">
                <a:solidFill>
                  <a:schemeClr val="tx1"/>
                </a:solidFill>
              </a:rPr>
              <a:t>観測値</a:t>
            </a:r>
            <a:r>
              <a:rPr kumimoji="1" lang="en-US" altLang="ja-JP" sz="1600" dirty="0">
                <a:solidFill>
                  <a:schemeClr val="tx1"/>
                </a:solidFill>
              </a:rPr>
              <a:t>)</a:t>
            </a:r>
            <a:r>
              <a:rPr kumimoji="1" lang="ja-JP" altLang="en-US" sz="1600" dirty="0">
                <a:solidFill>
                  <a:schemeClr val="tx1"/>
                </a:solidFill>
              </a:rPr>
              <a:t>の背後に潜む</a:t>
            </a:r>
            <a:r>
              <a:rPr kumimoji="1" lang="ja-JP" altLang="en-US" sz="1600" u="sng" dirty="0">
                <a:solidFill>
                  <a:schemeClr val="tx1"/>
                </a:solidFill>
              </a:rPr>
              <a:t>潜在構造を推定し、戦況変化との対応</a:t>
            </a:r>
            <a:r>
              <a:rPr kumimoji="1" lang="ja-JP" altLang="en-US" sz="1600" dirty="0">
                <a:solidFill>
                  <a:schemeClr val="tx1"/>
                </a:solidFill>
              </a:rPr>
              <a:t>を把握</a:t>
            </a:r>
            <a:endParaRPr kumimoji="1" lang="en-US" altLang="ja-JP" sz="1600" dirty="0">
              <a:solidFill>
                <a:schemeClr val="tx1"/>
              </a:solidFill>
            </a:endParaRPr>
          </a:p>
          <a:p>
            <a:pPr marL="0" indent="0">
              <a:lnSpc>
                <a:spcPct val="150000"/>
              </a:lnSpc>
              <a:spcBef>
                <a:spcPts val="1800"/>
              </a:spcBef>
              <a:buNone/>
            </a:pPr>
            <a:r>
              <a:rPr kumimoji="1" lang="ja-JP" altLang="en-US" sz="1800" dirty="0">
                <a:solidFill>
                  <a:schemeClr val="tx1"/>
                </a:solidFill>
                <a:uFill>
                  <a:solidFill>
                    <a:schemeClr val="accent2"/>
                  </a:solidFill>
                </a:uFill>
              </a:rPr>
              <a:t>＜本</a:t>
            </a:r>
            <a:r>
              <a:rPr lang="ja-JP" altLang="en-US" sz="1800" dirty="0">
                <a:solidFill>
                  <a:schemeClr val="tx1"/>
                </a:solidFill>
                <a:uFill>
                  <a:solidFill>
                    <a:schemeClr val="accent2"/>
                  </a:solidFill>
                </a:uFill>
              </a:rPr>
              <a:t>分析がもたらす影響・波及効果</a:t>
            </a:r>
            <a:r>
              <a:rPr kumimoji="1" lang="ja-JP" altLang="en-US" sz="1800" dirty="0">
                <a:solidFill>
                  <a:schemeClr val="tx1"/>
                </a:solidFill>
                <a:uFill>
                  <a:solidFill>
                    <a:schemeClr val="accent2"/>
                  </a:solidFill>
                </a:uFill>
              </a:rPr>
              <a:t>＞</a:t>
            </a:r>
            <a:endParaRPr lang="en-US" altLang="ja-JP" sz="1600" u="sng" dirty="0">
              <a:solidFill>
                <a:schemeClr val="tx1"/>
              </a:solidFill>
            </a:endParaRPr>
          </a:p>
          <a:p>
            <a:pPr marL="800100" lvl="1" indent="-400050">
              <a:lnSpc>
                <a:spcPct val="114000"/>
              </a:lnSpc>
              <a:buFont typeface="+mj-lt"/>
              <a:buAutoNum type="romanLcPeriod"/>
            </a:pPr>
            <a:r>
              <a:rPr lang="ja-JP" altLang="en-US" sz="1600" u="sng" dirty="0">
                <a:solidFill>
                  <a:schemeClr val="tx1"/>
                </a:solidFill>
              </a:rPr>
              <a:t>戦術変更が実戦況変化に効果を与えたか</a:t>
            </a:r>
            <a:r>
              <a:rPr lang="ja-JP" altLang="en-US" sz="1600" dirty="0">
                <a:solidFill>
                  <a:schemeClr val="tx1"/>
                </a:solidFill>
              </a:rPr>
              <a:t>測定・分析が可能に</a:t>
            </a:r>
            <a:endParaRPr lang="en-US" altLang="ja-JP" sz="1600" dirty="0">
              <a:solidFill>
                <a:schemeClr val="tx1"/>
              </a:solidFill>
            </a:endParaRPr>
          </a:p>
          <a:p>
            <a:pPr marL="800100" lvl="1" indent="-400050">
              <a:lnSpc>
                <a:spcPct val="114000"/>
              </a:lnSpc>
              <a:buFont typeface="+mj-lt"/>
              <a:buAutoNum type="romanLcPeriod"/>
            </a:pPr>
            <a:r>
              <a:rPr lang="en-US" altLang="ja-JP" sz="1600" dirty="0">
                <a:solidFill>
                  <a:schemeClr val="tx1"/>
                </a:solidFill>
              </a:rPr>
              <a:t>(</a:t>
            </a:r>
            <a:r>
              <a:rPr lang="ja-JP" altLang="en-US" sz="1600" dirty="0">
                <a:solidFill>
                  <a:schemeClr val="tx1"/>
                </a:solidFill>
              </a:rPr>
              <a:t>方針</a:t>
            </a:r>
            <a:r>
              <a:rPr lang="en-US" altLang="ja-JP" sz="1600" dirty="0">
                <a:solidFill>
                  <a:schemeClr val="tx1"/>
                </a:solidFill>
              </a:rPr>
              <a:t>iii</a:t>
            </a:r>
            <a:r>
              <a:rPr lang="ja-JP" altLang="en-US" sz="1600" dirty="0">
                <a:solidFill>
                  <a:schemeClr val="tx1"/>
                </a:solidFill>
              </a:rPr>
              <a:t>を実現することで</a:t>
            </a:r>
            <a:r>
              <a:rPr lang="en-US" altLang="ja-JP" sz="1600" dirty="0">
                <a:solidFill>
                  <a:schemeClr val="tx1"/>
                </a:solidFill>
              </a:rPr>
              <a:t>)</a:t>
            </a:r>
            <a:r>
              <a:rPr lang="ja-JP" altLang="en-US" sz="1600" u="sng" dirty="0">
                <a:solidFill>
                  <a:schemeClr val="tx1"/>
                </a:solidFill>
              </a:rPr>
              <a:t>戦況を変化させる因子の検出</a:t>
            </a:r>
            <a:r>
              <a:rPr lang="ja-JP" altLang="en-US" sz="1600" dirty="0">
                <a:solidFill>
                  <a:schemeClr val="tx1"/>
                </a:solidFill>
              </a:rPr>
              <a:t>が可能に</a:t>
            </a:r>
            <a:r>
              <a:rPr lang="ja-JP" altLang="en-US" sz="1600" dirty="0"/>
              <a:t>、より高度な戦術へ</a:t>
            </a:r>
            <a:endParaRPr lang="ja-JP" altLang="en-US" sz="1600" dirty="0">
              <a:solidFill>
                <a:schemeClr val="tx1"/>
              </a:solidFill>
            </a:endParaRPr>
          </a:p>
          <a:p>
            <a:pPr marL="400050" indent="-400050">
              <a:lnSpc>
                <a:spcPct val="114000"/>
              </a:lnSpc>
              <a:buFont typeface="+mj-lt"/>
              <a:buAutoNum type="romanLcPeriod"/>
            </a:pPr>
            <a:endParaRPr kumimoji="1" lang="en-US" altLang="ja-JP" sz="1600" dirty="0">
              <a:solidFill>
                <a:schemeClr val="tx1"/>
              </a:solidFill>
            </a:endParaRPr>
          </a:p>
          <a:p>
            <a:pPr marL="285750" indent="-285750">
              <a:lnSpc>
                <a:spcPct val="114000"/>
              </a:lnSpc>
              <a:buFont typeface="Arial" panose="020B0604020202020204" pitchFamily="34" charset="0"/>
              <a:buChar char="•"/>
            </a:pPr>
            <a:endParaRPr kumimoji="1" lang="ja-JP" altLang="en-US" sz="1600" dirty="0">
              <a:solidFill>
                <a:schemeClr val="tx1"/>
              </a:solidFill>
            </a:endParaRPr>
          </a:p>
        </p:txBody>
      </p:sp>
    </p:spTree>
    <p:extLst>
      <p:ext uri="{BB962C8B-B14F-4D97-AF65-F5344CB8AC3E}">
        <p14:creationId xmlns:p14="http://schemas.microsoft.com/office/powerpoint/2010/main" val="420512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a:t>謝辞＆参考文献</a:t>
            </a:r>
          </a:p>
        </p:txBody>
      </p:sp>
      <p:sp>
        <p:nvSpPr>
          <p:cNvPr id="3" name="コンテンツ プレースホルダー 2"/>
          <p:cNvSpPr>
            <a:spLocks noGrp="1"/>
          </p:cNvSpPr>
          <p:nvPr>
            <p:ph type="subTitle" idx="1"/>
          </p:nvPr>
        </p:nvSpPr>
        <p:spPr>
          <a:xfrm>
            <a:off x="323528" y="3861048"/>
            <a:ext cx="8352928" cy="2736304"/>
          </a:xfrm>
        </p:spPr>
        <p:txBody>
          <a:bodyPr>
            <a:normAutofit lnSpcReduction="10000"/>
          </a:bodyPr>
          <a:lstStyle/>
          <a:p>
            <a:r>
              <a:rPr lang="ja-JP" altLang="en-US" sz="1600" dirty="0"/>
              <a:t>＜謝辞＞</a:t>
            </a:r>
            <a:endParaRPr lang="en-US" altLang="ja-JP" sz="1600" dirty="0"/>
          </a:p>
          <a:p>
            <a:r>
              <a:rPr lang="ja-JP" altLang="en-US" sz="1600" dirty="0"/>
              <a:t>本分析を進める中で、矢野槙一君</a:t>
            </a:r>
            <a:r>
              <a:rPr lang="en-US" altLang="ja-JP" sz="1600" dirty="0"/>
              <a:t>(</a:t>
            </a:r>
            <a:r>
              <a:rPr lang="ja-JP" altLang="en-US" sz="1600" dirty="0"/>
              <a:t>東京大学</a:t>
            </a:r>
            <a:r>
              <a:rPr lang="en-US" altLang="ja-JP" sz="1600" dirty="0"/>
              <a:t>)</a:t>
            </a:r>
            <a:r>
              <a:rPr lang="ja-JP" altLang="en-US" sz="1600" dirty="0"/>
              <a:t>にサッカーにおける専門的知見を提供いただいた</a:t>
            </a:r>
            <a:endParaRPr lang="en-US" altLang="ja-JP" sz="1600" dirty="0"/>
          </a:p>
          <a:p>
            <a:endParaRPr lang="en-US" altLang="ja-JP" dirty="0"/>
          </a:p>
          <a:p>
            <a:r>
              <a:rPr lang="ja-JP" altLang="en-US" dirty="0"/>
              <a:t>＜参考文献＞</a:t>
            </a:r>
            <a:endParaRPr lang="en-US" altLang="ja-JP" dirty="0"/>
          </a:p>
          <a:p>
            <a:pPr marL="285750" indent="-285750">
              <a:buFont typeface="Arial" panose="020B0604020202020204" pitchFamily="34" charset="0"/>
              <a:buChar char="•"/>
            </a:pPr>
            <a:r>
              <a:rPr lang="en-US" altLang="ja-JP" dirty="0"/>
              <a:t>A. Kijima, K. Yokoyama, H. </a:t>
            </a:r>
            <a:r>
              <a:rPr lang="en-US" altLang="ja-JP" dirty="0" err="1"/>
              <a:t>Shima</a:t>
            </a:r>
            <a:r>
              <a:rPr lang="en-US" altLang="ja-JP" dirty="0"/>
              <a:t> and Y. Yamamoto, “Emergence of self-similarity in football dynamics,” </a:t>
            </a:r>
            <a:r>
              <a:rPr lang="en-US" altLang="ja-JP" i="1" dirty="0"/>
              <a:t>The European Physical Journal B,</a:t>
            </a:r>
            <a:r>
              <a:rPr lang="en-US" altLang="ja-JP" dirty="0"/>
              <a:t> vol. 87, no. 2, pp. 1-6, 2014 .</a:t>
            </a:r>
          </a:p>
          <a:p>
            <a:pPr marL="285750" indent="-285750">
              <a:buFont typeface="Arial" panose="020B0604020202020204" pitchFamily="34" charset="0"/>
              <a:buChar char="•"/>
            </a:pPr>
            <a:r>
              <a:rPr lang="en-US" altLang="ja-JP" dirty="0"/>
              <a:t>Takeuchi, J., and </a:t>
            </a:r>
            <a:r>
              <a:rPr lang="en-US" altLang="ja-JP" dirty="0" err="1"/>
              <a:t>Yamanishi</a:t>
            </a:r>
            <a:r>
              <a:rPr lang="en-US" altLang="ja-JP" dirty="0"/>
              <a:t>, K., “A Unifying Framework for Detecting Outliers and Change Points  from Time </a:t>
            </a:r>
            <a:r>
              <a:rPr lang="en-US" altLang="ja-JP" dirty="0" err="1"/>
              <a:t>Series,”</a:t>
            </a:r>
            <a:r>
              <a:rPr lang="en-US" altLang="ja-JP" i="1" dirty="0" err="1"/>
              <a:t>IEEE</a:t>
            </a:r>
            <a:r>
              <a:rPr lang="en-US" altLang="ja-JP" i="1" dirty="0"/>
              <a:t> Trans. on Knowledge and Data Engineering</a:t>
            </a:r>
            <a:r>
              <a:rPr lang="en-US" altLang="ja-JP" dirty="0"/>
              <a:t>, 18(4), pp.482-492, 2006.</a:t>
            </a:r>
            <a:endParaRPr kumimoji="1" lang="en-US" altLang="ja-JP" dirty="0"/>
          </a:p>
          <a:p>
            <a:pPr marL="285750" indent="-285750">
              <a:buFont typeface="Arial" panose="020B0604020202020204" pitchFamily="34" charset="0"/>
              <a:buChar char="•"/>
            </a:pPr>
            <a:r>
              <a:rPr kumimoji="1" lang="ja-JP" altLang="en-US" dirty="0"/>
              <a:t>山西健司「データマイニングによる異常検知」共立出版、</a:t>
            </a:r>
            <a:r>
              <a:rPr kumimoji="1" lang="en-US" altLang="ja-JP" dirty="0"/>
              <a:t>2009</a:t>
            </a:r>
            <a:r>
              <a:rPr kumimoji="1" lang="ja-JP" altLang="en-US" dirty="0" err="1"/>
              <a:t>．</a:t>
            </a:r>
            <a:endParaRPr kumimoji="1" lang="en-US" altLang="ja-JP" dirty="0"/>
          </a:p>
        </p:txBody>
      </p:sp>
    </p:spTree>
    <p:extLst>
      <p:ext uri="{BB962C8B-B14F-4D97-AF65-F5344CB8AC3E}">
        <p14:creationId xmlns:p14="http://schemas.microsoft.com/office/powerpoint/2010/main" val="435955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ctrTitle"/>
          </p:nvPr>
        </p:nvSpPr>
        <p:spPr/>
        <p:txBody>
          <a:bodyPr/>
          <a:lstStyle/>
          <a:p>
            <a:endParaRPr kumimoji="1" lang="ja-JP" altLang="en-US"/>
          </a:p>
        </p:txBody>
      </p:sp>
      <p:sp>
        <p:nvSpPr>
          <p:cNvPr id="8" name="サブタイトル 7"/>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7432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descr="C:\Users\kamiya\Dropbox\chijo\スポーツデータ解析コンペ\提出資料\新しいフォルダー\mu0627-2.png"/>
          <p:cNvPicPr>
            <a:picLocks noChangeAspect="1" noChangeArrowheads="1"/>
          </p:cNvPicPr>
          <p:nvPr/>
        </p:nvPicPr>
        <p:blipFill rotWithShape="1">
          <a:blip r:embed="rId2">
            <a:extLst>
              <a:ext uri="{28A0092B-C50C-407E-A947-70E740481C1C}">
                <a14:useLocalDpi xmlns:a14="http://schemas.microsoft.com/office/drawing/2010/main" val="0"/>
              </a:ext>
            </a:extLst>
          </a:blip>
          <a:srcRect l="9461" t="4059" r="6869" b="27068"/>
          <a:stretch/>
        </p:blipFill>
        <p:spPr bwMode="auto">
          <a:xfrm>
            <a:off x="-1" y="774229"/>
            <a:ext cx="9144001" cy="2798787"/>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a:t>検知された変化点の解釈</a:t>
            </a:r>
            <a:endParaRPr kumimoji="1" lang="ja-JP" altLang="en-US" sz="2000" dirty="0"/>
          </a:p>
        </p:txBody>
      </p:sp>
      <p:sp>
        <p:nvSpPr>
          <p:cNvPr id="4" name="スライド番号プレースホルダー 3"/>
          <p:cNvSpPr>
            <a:spLocks noGrp="1"/>
          </p:cNvSpPr>
          <p:nvPr>
            <p:ph type="sldNum" sz="quarter" idx="12"/>
          </p:nvPr>
        </p:nvSpPr>
        <p:spPr/>
        <p:txBody>
          <a:bodyPr/>
          <a:lstStyle/>
          <a:p>
            <a:fld id="{26D63DF9-FE85-4E18-AD75-E249AD29C6E2}" type="slidenum">
              <a:rPr kumimoji="1" lang="ja-JP" altLang="en-US" smtClean="0"/>
              <a:t>23</a:t>
            </a:fld>
            <a:endParaRPr kumimoji="1" lang="ja-JP" altLang="en-US"/>
          </a:p>
        </p:txBody>
      </p:sp>
      <p:pic>
        <p:nvPicPr>
          <p:cNvPr id="67" name="Picture 2" descr="C:\Users\kamiya\Dropbox\chijo\スポーツデータ解析コンペ\提出資料\新しいフォルダー\mu0627-2.png"/>
          <p:cNvPicPr>
            <a:picLocks noChangeAspect="1" noChangeArrowheads="1"/>
          </p:cNvPicPr>
          <p:nvPr/>
        </p:nvPicPr>
        <p:blipFill rotWithShape="1">
          <a:blip r:embed="rId2">
            <a:extLst>
              <a:ext uri="{28A0092B-C50C-407E-A947-70E740481C1C}">
                <a14:useLocalDpi xmlns:a14="http://schemas.microsoft.com/office/drawing/2010/main" val="0"/>
              </a:ext>
            </a:extLst>
          </a:blip>
          <a:srcRect l="9409" t="70818" r="8142" b="7294"/>
          <a:stretch/>
        </p:blipFill>
        <p:spPr bwMode="auto">
          <a:xfrm>
            <a:off x="0" y="3487191"/>
            <a:ext cx="9010542" cy="1195362"/>
          </a:xfrm>
          <a:prstGeom prst="rect">
            <a:avLst/>
          </a:prstGeom>
          <a:noFill/>
          <a:extLst>
            <a:ext uri="{909E8E84-426E-40DD-AFC4-6F175D3DCCD1}">
              <a14:hiddenFill xmlns:a14="http://schemas.microsoft.com/office/drawing/2010/main">
                <a:solidFill>
                  <a:srgbClr val="FFFFFF"/>
                </a:solidFill>
              </a14:hiddenFill>
            </a:ext>
          </a:extLst>
        </p:spPr>
      </p:pic>
      <p:sp>
        <p:nvSpPr>
          <p:cNvPr id="29" name="正方形/長方形 28"/>
          <p:cNvSpPr/>
          <p:nvPr/>
        </p:nvSpPr>
        <p:spPr>
          <a:xfrm>
            <a:off x="1212563" y="3605108"/>
            <a:ext cx="30923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997001" y="915127"/>
            <a:ext cx="309238" cy="2555416"/>
          </a:xfrm>
          <a:prstGeom prst="rect">
            <a:avLst/>
          </a:prstGeom>
          <a:gradFill>
            <a:gsLst>
              <a:gs pos="0">
                <a:schemeClr val="tx1">
                  <a:lumMod val="75000"/>
                  <a:lumOff val="25000"/>
                  <a:alpha val="40000"/>
                </a:schemeClr>
              </a:gs>
              <a:gs pos="100000">
                <a:schemeClr val="tx1">
                  <a:lumMod val="50000"/>
                  <a:lumOff val="50000"/>
                  <a:alpha val="2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1644149" y="3605108"/>
            <a:ext cx="30923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1475656" y="915127"/>
            <a:ext cx="30923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2115107" y="3605108"/>
            <a:ext cx="30923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2538842" y="3605108"/>
            <a:ext cx="30923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3732535" y="360510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7083813" y="360510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8313721" y="360510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5813070" y="360510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1979712" y="915127"/>
            <a:ext cx="30923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2445628" y="915127"/>
            <a:ext cx="30923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3546954" y="915127"/>
            <a:ext cx="43204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5652120" y="915127"/>
            <a:ext cx="43204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7020272" y="915127"/>
            <a:ext cx="43204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8167010" y="915127"/>
            <a:ext cx="43204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9206932" y="1556792"/>
            <a:ext cx="1261884" cy="307777"/>
          </a:xfrm>
          <a:prstGeom prst="rect">
            <a:avLst/>
          </a:prstGeom>
          <a:noFill/>
        </p:spPr>
        <p:txBody>
          <a:bodyPr wrap="none" rtlCol="0">
            <a:spAutoFit/>
          </a:bodyPr>
          <a:lstStyle/>
          <a:p>
            <a:r>
              <a:rPr lang="ja-JP" altLang="en-US" sz="1400" dirty="0">
                <a:latin typeface="HG丸ｺﾞｼｯｸM-PRO" panose="020F0600000000000000" pitchFamily="50" charset="-128"/>
                <a:ea typeface="HG丸ｺﾞｼｯｸM-PRO" panose="020F0600000000000000" pitchFamily="50" charset="-128"/>
              </a:rPr>
              <a:t>湘南</a:t>
            </a:r>
            <a:r>
              <a:rPr kumimoji="1" lang="ja-JP" altLang="en-US" sz="1400" dirty="0">
                <a:latin typeface="HG丸ｺﾞｼｯｸM-PRO" panose="020F0600000000000000" pitchFamily="50" charset="-128"/>
                <a:ea typeface="HG丸ｺﾞｼｯｸM-PRO" panose="020F0600000000000000" pitchFamily="50" charset="-128"/>
              </a:rPr>
              <a:t>攻撃方向</a:t>
            </a:r>
          </a:p>
        </p:txBody>
      </p:sp>
      <p:sp>
        <p:nvSpPr>
          <p:cNvPr id="69" name="下矢印 68"/>
          <p:cNvSpPr/>
          <p:nvPr/>
        </p:nvSpPr>
        <p:spPr>
          <a:xfrm rot="10800000">
            <a:off x="9142229" y="1615128"/>
            <a:ext cx="104125" cy="19110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924638" y="980728"/>
            <a:ext cx="2215314" cy="523220"/>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r>
              <a:rPr kumimoji="1" lang="ja-JP" altLang="en-US" sz="1400" b="1" dirty="0">
                <a:solidFill>
                  <a:schemeClr val="accent1"/>
                </a:solidFill>
                <a:latin typeface="HG丸ｺﾞｼｯｸM-PRO" panose="020F0600000000000000" pitchFamily="50" charset="-128"/>
                <a:ea typeface="HG丸ｺﾞｼｯｸM-PRO" panose="020F0600000000000000" pitchFamily="50" charset="-128"/>
              </a:rPr>
              <a:t>ボール</a:t>
            </a:r>
            <a:r>
              <a:rPr kumimoji="1" lang="ja-JP" altLang="en-US" sz="1400" dirty="0">
                <a:latin typeface="HG丸ｺﾞｼｯｸM-PRO" panose="020F0600000000000000" pitchFamily="50" charset="-128"/>
                <a:ea typeface="HG丸ｺﾞｼｯｸM-PRO" panose="020F0600000000000000" pitchFamily="50" charset="-128"/>
              </a:rPr>
              <a:t>が平均的に</a:t>
            </a:r>
            <a:endParaRPr kumimoji="1" lang="en-US" altLang="ja-JP" sz="1400" dirty="0">
              <a:latin typeface="HG丸ｺﾞｼｯｸM-PRO" panose="020F0600000000000000" pitchFamily="50" charset="-128"/>
              <a:ea typeface="HG丸ｺﾞｼｯｸM-PRO" panose="020F0600000000000000" pitchFamily="50" charset="-128"/>
            </a:endParaRPr>
          </a:p>
          <a:p>
            <a:r>
              <a:rPr kumimoji="1" lang="ja-JP" altLang="en-US" sz="1400" dirty="0">
                <a:latin typeface="HG丸ｺﾞｼｯｸM-PRO" panose="020F0600000000000000" pitchFamily="50" charset="-128"/>
                <a:ea typeface="HG丸ｺﾞｼｯｸM-PRO" panose="020F0600000000000000" pitchFamily="50" charset="-128"/>
              </a:rPr>
              <a:t>松本攻撃方向に運ばれる</a:t>
            </a:r>
          </a:p>
        </p:txBody>
      </p:sp>
      <p:sp>
        <p:nvSpPr>
          <p:cNvPr id="78" name="テキスト ボックス 77"/>
          <p:cNvSpPr txBox="1"/>
          <p:nvPr/>
        </p:nvSpPr>
        <p:spPr>
          <a:xfrm>
            <a:off x="1940571" y="2492896"/>
            <a:ext cx="2199381" cy="523220"/>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r>
              <a:rPr lang="ja-JP" altLang="en-US" sz="1400" b="1" dirty="0">
                <a:solidFill>
                  <a:schemeClr val="accent3">
                    <a:lumMod val="75000"/>
                  </a:schemeClr>
                </a:solidFill>
                <a:latin typeface="HG丸ｺﾞｼｯｸM-PRO" panose="020F0600000000000000" pitchFamily="50" charset="-128"/>
                <a:ea typeface="HG丸ｺﾞｼｯｸM-PRO" panose="020F0600000000000000" pitchFamily="50" charset="-128"/>
              </a:rPr>
              <a:t>湘南</a:t>
            </a:r>
            <a:r>
              <a:rPr lang="ja-JP" altLang="en-US" sz="1400" dirty="0">
                <a:latin typeface="HG丸ｺﾞｼｯｸM-PRO" panose="020F0600000000000000" pitchFamily="50" charset="-128"/>
                <a:ea typeface="HG丸ｺﾞｼｯｸM-PRO" panose="020F0600000000000000" pitchFamily="50" charset="-128"/>
              </a:rPr>
              <a:t>の守備脆弱度が上昇</a:t>
            </a:r>
            <a:endParaRPr kumimoji="1" lang="en-US" altLang="ja-JP" sz="1400" b="1" dirty="0">
              <a:solidFill>
                <a:schemeClr val="tx2"/>
              </a:solidFill>
              <a:latin typeface="HG丸ｺﾞｼｯｸM-PRO" panose="020F0600000000000000" pitchFamily="50" charset="-128"/>
              <a:ea typeface="HG丸ｺﾞｼｯｸM-PRO" panose="020F0600000000000000" pitchFamily="50" charset="-128"/>
            </a:endParaRPr>
          </a:p>
          <a:p>
            <a:r>
              <a:rPr kumimoji="1" lang="ja-JP" altLang="en-US" sz="1400" b="1" dirty="0">
                <a:solidFill>
                  <a:schemeClr val="tx2"/>
                </a:solidFill>
                <a:latin typeface="HG丸ｺﾞｼｯｸM-PRO" panose="020F0600000000000000" pitchFamily="50" charset="-128"/>
                <a:ea typeface="HG丸ｺﾞｼｯｸM-PRO" panose="020F0600000000000000" pitchFamily="50" charset="-128"/>
              </a:rPr>
              <a:t>松本</a:t>
            </a:r>
            <a:r>
              <a:rPr kumimoji="1" lang="ja-JP" altLang="en-US" sz="1400" dirty="0">
                <a:latin typeface="HG丸ｺﾞｼｯｸM-PRO" panose="020F0600000000000000" pitchFamily="50" charset="-128"/>
                <a:ea typeface="HG丸ｺﾞｼｯｸM-PRO" panose="020F0600000000000000" pitchFamily="50" charset="-128"/>
              </a:rPr>
              <a:t>の守備脆弱度が低下</a:t>
            </a:r>
            <a:endParaRPr kumimoji="1" lang="en-US" altLang="ja-JP" sz="1400" dirty="0">
              <a:latin typeface="HG丸ｺﾞｼｯｸM-PRO" panose="020F0600000000000000" pitchFamily="50" charset="-128"/>
              <a:ea typeface="HG丸ｺﾞｼｯｸM-PRO" panose="020F0600000000000000" pitchFamily="50" charset="-128"/>
            </a:endParaRPr>
          </a:p>
        </p:txBody>
      </p:sp>
      <p:sp>
        <p:nvSpPr>
          <p:cNvPr id="79" name="テキスト ボックス 78"/>
          <p:cNvSpPr txBox="1"/>
          <p:nvPr/>
        </p:nvSpPr>
        <p:spPr>
          <a:xfrm>
            <a:off x="1996338" y="3654577"/>
            <a:ext cx="1799535" cy="307777"/>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r>
              <a:rPr lang="ja-JP" altLang="en-US" sz="1400" b="1" dirty="0">
                <a:solidFill>
                  <a:schemeClr val="tx2"/>
                </a:solidFill>
                <a:latin typeface="HG丸ｺﾞｼｯｸM-PRO" panose="020F0600000000000000" pitchFamily="50" charset="-128"/>
                <a:ea typeface="HG丸ｺﾞｼｯｸM-PRO" panose="020F0600000000000000" pitchFamily="50" charset="-128"/>
              </a:rPr>
              <a:t>松本</a:t>
            </a:r>
            <a:r>
              <a:rPr lang="ja-JP" altLang="en-US" sz="1400" dirty="0">
                <a:latin typeface="HG丸ｺﾞｼｯｸM-PRO" panose="020F0600000000000000" pitchFamily="50" charset="-128"/>
                <a:ea typeface="HG丸ｺﾞｼｯｸM-PRO" panose="020F0600000000000000" pitchFamily="50" charset="-128"/>
              </a:rPr>
              <a:t>の</a:t>
            </a:r>
            <a:r>
              <a:rPr lang="ja-JP" altLang="en-US" sz="1400" b="1" dirty="0">
                <a:solidFill>
                  <a:schemeClr val="accent2"/>
                </a:solidFill>
                <a:latin typeface="HG丸ｺﾞｼｯｸM-PRO" panose="020F0600000000000000" pitchFamily="50" charset="-128"/>
                <a:ea typeface="HG丸ｺﾞｼｯｸM-PRO" panose="020F0600000000000000" pitchFamily="50" charset="-128"/>
              </a:rPr>
              <a:t>攻勢</a:t>
            </a:r>
            <a:r>
              <a:rPr lang="ja-JP" altLang="en-US" sz="1400" dirty="0">
                <a:latin typeface="HG丸ｺﾞｼｯｸM-PRO" panose="020F0600000000000000" pitchFamily="50" charset="-128"/>
                <a:ea typeface="HG丸ｺﾞｼｯｸM-PRO" panose="020F0600000000000000" pitchFamily="50" charset="-128"/>
              </a:rPr>
              <a:t>への転換</a:t>
            </a:r>
            <a:endParaRPr kumimoji="1" lang="ja-JP" altLang="en-US" sz="1400" dirty="0">
              <a:latin typeface="HG丸ｺﾞｼｯｸM-PRO" panose="020F0600000000000000" pitchFamily="50" charset="-128"/>
              <a:ea typeface="HG丸ｺﾞｼｯｸM-PRO" panose="020F0600000000000000" pitchFamily="50" charset="-128"/>
            </a:endParaRPr>
          </a:p>
        </p:txBody>
      </p:sp>
      <p:sp>
        <p:nvSpPr>
          <p:cNvPr id="31" name="右矢印 30"/>
          <p:cNvSpPr/>
          <p:nvPr/>
        </p:nvSpPr>
        <p:spPr>
          <a:xfrm rot="3600000">
            <a:off x="1490126" y="3511947"/>
            <a:ext cx="432048" cy="21602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1931950" y="1772816"/>
            <a:ext cx="2016610" cy="523220"/>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r>
              <a:rPr kumimoji="1" lang="ja-JP" altLang="en-US" sz="1400" b="1" dirty="0">
                <a:solidFill>
                  <a:schemeClr val="accent6"/>
                </a:solidFill>
                <a:latin typeface="HG丸ｺﾞｼｯｸM-PRO" panose="020F0600000000000000" pitchFamily="50" charset="-128"/>
                <a:ea typeface="HG丸ｺﾞｼｯｸM-PRO" panose="020F0600000000000000" pitchFamily="50" charset="-128"/>
              </a:rPr>
              <a:t>湘南</a:t>
            </a:r>
            <a:r>
              <a:rPr kumimoji="1" lang="ja-JP" altLang="en-US" sz="1400" dirty="0">
                <a:latin typeface="HG丸ｺﾞｼｯｸM-PRO" panose="020F0600000000000000" pitchFamily="50" charset="-128"/>
                <a:ea typeface="HG丸ｺﾞｼｯｸM-PRO" panose="020F0600000000000000" pitchFamily="50" charset="-128"/>
              </a:rPr>
              <a:t>のｺﾝﾊﾟｸﾄﾈｽが低下</a:t>
            </a:r>
            <a:endParaRPr kumimoji="1" lang="en-US" altLang="ja-JP" sz="1400" dirty="0">
              <a:latin typeface="HG丸ｺﾞｼｯｸM-PRO" panose="020F0600000000000000" pitchFamily="50" charset="-128"/>
              <a:ea typeface="HG丸ｺﾞｼｯｸM-PRO" panose="020F0600000000000000" pitchFamily="50" charset="-128"/>
            </a:endParaRPr>
          </a:p>
          <a:p>
            <a:r>
              <a:rPr kumimoji="1" lang="ja-JP" altLang="en-US" sz="1400" b="1" dirty="0">
                <a:solidFill>
                  <a:schemeClr val="accent4"/>
                </a:solidFill>
                <a:latin typeface="HG丸ｺﾞｼｯｸM-PRO" panose="020F0600000000000000" pitchFamily="50" charset="-128"/>
                <a:ea typeface="HG丸ｺﾞｼｯｸM-PRO" panose="020F0600000000000000" pitchFamily="50" charset="-128"/>
              </a:rPr>
              <a:t>松本</a:t>
            </a:r>
            <a:r>
              <a:rPr kumimoji="1" lang="ja-JP" altLang="en-US" sz="1400" dirty="0">
                <a:latin typeface="HG丸ｺﾞｼｯｸM-PRO" panose="020F0600000000000000" pitchFamily="50" charset="-128"/>
                <a:ea typeface="HG丸ｺﾞｼｯｸM-PRO" panose="020F0600000000000000" pitchFamily="50" charset="-128"/>
              </a:rPr>
              <a:t>のｺﾝﾊﾟｸﾄﾈｽが上昇</a:t>
            </a:r>
          </a:p>
        </p:txBody>
      </p:sp>
      <p:sp>
        <p:nvSpPr>
          <p:cNvPr id="47" name="右矢印 46"/>
          <p:cNvSpPr/>
          <p:nvPr/>
        </p:nvSpPr>
        <p:spPr>
          <a:xfrm rot="5400000">
            <a:off x="1669781" y="4661680"/>
            <a:ext cx="215562" cy="2160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3" name="正方形/長方形 52"/>
          <p:cNvSpPr/>
          <p:nvPr/>
        </p:nvSpPr>
        <p:spPr>
          <a:xfrm>
            <a:off x="5004048" y="360626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p:cNvSpPr txBox="1"/>
          <p:nvPr/>
        </p:nvSpPr>
        <p:spPr>
          <a:xfrm>
            <a:off x="1228999" y="4941168"/>
            <a:ext cx="1117369" cy="523220"/>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kumimoji="1" lang="ja-JP" altLang="en-US" sz="1400" b="1" dirty="0">
                <a:solidFill>
                  <a:schemeClr val="tx2"/>
                </a:solidFill>
                <a:latin typeface="HG丸ｺﾞｼｯｸM-PRO" panose="020F0600000000000000" pitchFamily="50" charset="-128"/>
                <a:ea typeface="HG丸ｺﾞｼｯｸM-PRO" panose="020F0600000000000000" pitchFamily="50" charset="-128"/>
              </a:rPr>
              <a:t>松本</a:t>
            </a:r>
            <a:r>
              <a:rPr kumimoji="1" lang="ja-JP" altLang="en-US" sz="1400" dirty="0">
                <a:latin typeface="HG丸ｺﾞｼｯｸM-PRO" panose="020F0600000000000000" pitchFamily="50" charset="-128"/>
                <a:ea typeface="HG丸ｺﾞｼｯｸM-PRO" panose="020F0600000000000000" pitchFamily="50" charset="-128"/>
              </a:rPr>
              <a:t>が</a:t>
            </a:r>
            <a:endParaRPr kumimoji="1" lang="en-US" altLang="ja-JP" sz="1400" dirty="0">
              <a:latin typeface="HG丸ｺﾞｼｯｸM-PRO" panose="020F0600000000000000" pitchFamily="50" charset="-128"/>
              <a:ea typeface="HG丸ｺﾞｼｯｸM-PRO" panose="020F0600000000000000" pitchFamily="50" charset="-128"/>
            </a:endParaRPr>
          </a:p>
          <a:p>
            <a:pPr algn="ctr"/>
            <a:r>
              <a:rPr kumimoji="1" lang="en-US" altLang="ja-JP" sz="1400" dirty="0">
                <a:latin typeface="HG丸ｺﾞｼｯｸM-PRO" panose="020F0600000000000000" pitchFamily="50" charset="-128"/>
                <a:ea typeface="HG丸ｺﾞｼｯｸM-PRO" panose="020F0600000000000000" pitchFamily="50" charset="-128"/>
              </a:rPr>
              <a:t>PK</a:t>
            </a:r>
            <a:r>
              <a:rPr kumimoji="1" lang="ja-JP" altLang="en-US" sz="1400" dirty="0">
                <a:latin typeface="HG丸ｺﾞｼｯｸM-PRO" panose="020F0600000000000000" pitchFamily="50" charset="-128"/>
                <a:ea typeface="HG丸ｺﾞｼｯｸM-PRO" panose="020F0600000000000000" pitchFamily="50" charset="-128"/>
              </a:rPr>
              <a:t>を獲得</a:t>
            </a:r>
          </a:p>
        </p:txBody>
      </p:sp>
      <p:cxnSp>
        <p:nvCxnSpPr>
          <p:cNvPr id="49" name="直線コネクタ 48"/>
          <p:cNvCxnSpPr/>
          <p:nvPr/>
        </p:nvCxnSpPr>
        <p:spPr>
          <a:xfrm>
            <a:off x="0" y="4819282"/>
            <a:ext cx="91085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61451" y="4572815"/>
            <a:ext cx="1173501" cy="276999"/>
          </a:xfrm>
          <a:prstGeom prst="rect">
            <a:avLst/>
          </a:prstGeom>
          <a:noFill/>
          <a:ln w="3175">
            <a:noFill/>
          </a:ln>
          <a:effectLst/>
        </p:spPr>
        <p:txBody>
          <a:bodyPr wrap="square" rtlCol="0">
            <a:spAutoFit/>
          </a:bodyPr>
          <a:lstStyle/>
          <a:p>
            <a:r>
              <a:rPr kumimoji="1" lang="ja-JP" altLang="en-US" sz="1200" dirty="0">
                <a:latin typeface="HG丸ｺﾞｼｯｸM-PRO" panose="020F0600000000000000" pitchFamily="50" charset="-128"/>
                <a:ea typeface="HG丸ｺﾞｼｯｸM-PRO" panose="020F0600000000000000" pitchFamily="50" charset="-128"/>
              </a:rPr>
              <a:t>実際のプレー</a:t>
            </a:r>
          </a:p>
        </p:txBody>
      </p:sp>
      <p:sp>
        <p:nvSpPr>
          <p:cNvPr id="52" name="正方形/長方形 51"/>
          <p:cNvSpPr/>
          <p:nvPr/>
        </p:nvSpPr>
        <p:spPr>
          <a:xfrm>
            <a:off x="4716016" y="914224"/>
            <a:ext cx="432048" cy="2556319"/>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5855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descr="C:\Users\kamiya\Dropbox\chijo\スポーツデータ解析コンペ\提出資料\新しいフォルダー\mu0627-2.png"/>
          <p:cNvPicPr>
            <a:picLocks noChangeAspect="1" noChangeArrowheads="1"/>
          </p:cNvPicPr>
          <p:nvPr/>
        </p:nvPicPr>
        <p:blipFill rotWithShape="1">
          <a:blip r:embed="rId2">
            <a:extLst>
              <a:ext uri="{28A0092B-C50C-407E-A947-70E740481C1C}">
                <a14:useLocalDpi xmlns:a14="http://schemas.microsoft.com/office/drawing/2010/main" val="0"/>
              </a:ext>
            </a:extLst>
          </a:blip>
          <a:srcRect l="9461" t="4059" r="6869" b="27068"/>
          <a:stretch/>
        </p:blipFill>
        <p:spPr bwMode="auto">
          <a:xfrm>
            <a:off x="-1" y="774229"/>
            <a:ext cx="9144001" cy="2798787"/>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a:t>検知された変化点の解釈</a:t>
            </a:r>
            <a:endParaRPr kumimoji="1" lang="ja-JP" altLang="en-US" sz="2000" dirty="0"/>
          </a:p>
        </p:txBody>
      </p:sp>
      <p:sp>
        <p:nvSpPr>
          <p:cNvPr id="4" name="スライド番号プレースホルダー 3"/>
          <p:cNvSpPr>
            <a:spLocks noGrp="1"/>
          </p:cNvSpPr>
          <p:nvPr>
            <p:ph type="sldNum" sz="quarter" idx="12"/>
          </p:nvPr>
        </p:nvSpPr>
        <p:spPr/>
        <p:txBody>
          <a:bodyPr/>
          <a:lstStyle/>
          <a:p>
            <a:fld id="{26D63DF9-FE85-4E18-AD75-E249AD29C6E2}" type="slidenum">
              <a:rPr kumimoji="1" lang="ja-JP" altLang="en-US" smtClean="0"/>
              <a:t>24</a:t>
            </a:fld>
            <a:endParaRPr kumimoji="1" lang="ja-JP" altLang="en-US"/>
          </a:p>
        </p:txBody>
      </p:sp>
      <p:pic>
        <p:nvPicPr>
          <p:cNvPr id="67" name="Picture 2" descr="C:\Users\kamiya\Dropbox\chijo\スポーツデータ解析コンペ\提出資料\新しいフォルダー\mu0627-2.png"/>
          <p:cNvPicPr>
            <a:picLocks noChangeAspect="1" noChangeArrowheads="1"/>
          </p:cNvPicPr>
          <p:nvPr/>
        </p:nvPicPr>
        <p:blipFill rotWithShape="1">
          <a:blip r:embed="rId2">
            <a:extLst>
              <a:ext uri="{28A0092B-C50C-407E-A947-70E740481C1C}">
                <a14:useLocalDpi xmlns:a14="http://schemas.microsoft.com/office/drawing/2010/main" val="0"/>
              </a:ext>
            </a:extLst>
          </a:blip>
          <a:srcRect l="9409" t="70818" r="8142" b="7294"/>
          <a:stretch/>
        </p:blipFill>
        <p:spPr bwMode="auto">
          <a:xfrm>
            <a:off x="0" y="3487191"/>
            <a:ext cx="9010542" cy="1195362"/>
          </a:xfrm>
          <a:prstGeom prst="rect">
            <a:avLst/>
          </a:prstGeom>
          <a:noFill/>
          <a:extLst>
            <a:ext uri="{909E8E84-426E-40DD-AFC4-6F175D3DCCD1}">
              <a14:hiddenFill xmlns:a14="http://schemas.microsoft.com/office/drawing/2010/main">
                <a:solidFill>
                  <a:srgbClr val="FFFFFF"/>
                </a:solidFill>
              </a14:hiddenFill>
            </a:ext>
          </a:extLst>
        </p:spPr>
      </p:pic>
      <p:sp>
        <p:nvSpPr>
          <p:cNvPr id="29" name="正方形/長方形 28"/>
          <p:cNvSpPr/>
          <p:nvPr/>
        </p:nvSpPr>
        <p:spPr>
          <a:xfrm>
            <a:off x="1212563" y="3605108"/>
            <a:ext cx="30923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997001" y="915127"/>
            <a:ext cx="309238" cy="2555416"/>
          </a:xfrm>
          <a:prstGeom prst="rect">
            <a:avLst/>
          </a:prstGeom>
          <a:gradFill>
            <a:gsLst>
              <a:gs pos="0">
                <a:schemeClr val="tx1">
                  <a:lumMod val="75000"/>
                  <a:lumOff val="25000"/>
                  <a:alpha val="40000"/>
                </a:schemeClr>
              </a:gs>
              <a:gs pos="100000">
                <a:schemeClr val="tx1">
                  <a:lumMod val="50000"/>
                  <a:lumOff val="50000"/>
                  <a:alpha val="2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1644149" y="3605108"/>
            <a:ext cx="30923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1475656" y="915127"/>
            <a:ext cx="30923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2115107" y="3605108"/>
            <a:ext cx="30923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2538842" y="3605108"/>
            <a:ext cx="30923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3732535" y="360510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7083813" y="360510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8313721" y="360510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5813070" y="360510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1979712" y="915127"/>
            <a:ext cx="30923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2445628" y="915127"/>
            <a:ext cx="30923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3546954" y="915127"/>
            <a:ext cx="43204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5652120" y="915127"/>
            <a:ext cx="43204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7020272" y="915127"/>
            <a:ext cx="43204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8167010" y="915127"/>
            <a:ext cx="43204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9206932" y="1556792"/>
            <a:ext cx="1261884" cy="307777"/>
          </a:xfrm>
          <a:prstGeom prst="rect">
            <a:avLst/>
          </a:prstGeom>
          <a:noFill/>
        </p:spPr>
        <p:txBody>
          <a:bodyPr wrap="none" rtlCol="0">
            <a:spAutoFit/>
          </a:bodyPr>
          <a:lstStyle/>
          <a:p>
            <a:r>
              <a:rPr lang="ja-JP" altLang="en-US" sz="1400" dirty="0">
                <a:latin typeface="HG丸ｺﾞｼｯｸM-PRO" panose="020F0600000000000000" pitchFamily="50" charset="-128"/>
                <a:ea typeface="HG丸ｺﾞｼｯｸM-PRO" panose="020F0600000000000000" pitchFamily="50" charset="-128"/>
              </a:rPr>
              <a:t>湘南</a:t>
            </a:r>
            <a:r>
              <a:rPr kumimoji="1" lang="ja-JP" altLang="en-US" sz="1400" dirty="0">
                <a:latin typeface="HG丸ｺﾞｼｯｸM-PRO" panose="020F0600000000000000" pitchFamily="50" charset="-128"/>
                <a:ea typeface="HG丸ｺﾞｼｯｸM-PRO" panose="020F0600000000000000" pitchFamily="50" charset="-128"/>
              </a:rPr>
              <a:t>攻撃方向</a:t>
            </a:r>
          </a:p>
        </p:txBody>
      </p:sp>
      <p:sp>
        <p:nvSpPr>
          <p:cNvPr id="69" name="下矢印 68"/>
          <p:cNvSpPr/>
          <p:nvPr/>
        </p:nvSpPr>
        <p:spPr>
          <a:xfrm rot="10800000">
            <a:off x="9142229" y="1615128"/>
            <a:ext cx="104125" cy="19110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2" name="正方形/長方形 51"/>
          <p:cNvSpPr/>
          <p:nvPr/>
        </p:nvSpPr>
        <p:spPr>
          <a:xfrm>
            <a:off x="4716016" y="914224"/>
            <a:ext cx="432048" cy="2556319"/>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ボックス 77"/>
          <p:cNvSpPr txBox="1"/>
          <p:nvPr/>
        </p:nvSpPr>
        <p:spPr>
          <a:xfrm>
            <a:off x="2415687" y="2617167"/>
            <a:ext cx="2199381" cy="307777"/>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r>
              <a:rPr kumimoji="1" lang="ja-JP" altLang="en-US" sz="1400" b="1" dirty="0">
                <a:solidFill>
                  <a:schemeClr val="tx2"/>
                </a:solidFill>
                <a:latin typeface="HG丸ｺﾞｼｯｸM-PRO" panose="020F0600000000000000" pitchFamily="50" charset="-128"/>
                <a:ea typeface="HG丸ｺﾞｼｯｸM-PRO" panose="020F0600000000000000" pitchFamily="50" charset="-128"/>
              </a:rPr>
              <a:t>松本</a:t>
            </a:r>
            <a:r>
              <a:rPr kumimoji="1" lang="ja-JP" altLang="en-US" sz="1400" dirty="0">
                <a:latin typeface="HG丸ｺﾞｼｯｸM-PRO" panose="020F0600000000000000" pitchFamily="50" charset="-128"/>
                <a:ea typeface="HG丸ｺﾞｼｯｸM-PRO" panose="020F0600000000000000" pitchFamily="50" charset="-128"/>
              </a:rPr>
              <a:t>の守備脆弱度が回復</a:t>
            </a:r>
            <a:endParaRPr kumimoji="1" lang="en-US" altLang="ja-JP" sz="1400" dirty="0">
              <a:latin typeface="HG丸ｺﾞｼｯｸM-PRO" panose="020F0600000000000000" pitchFamily="50" charset="-128"/>
              <a:ea typeface="HG丸ｺﾞｼｯｸM-PRO" panose="020F0600000000000000" pitchFamily="50" charset="-128"/>
            </a:endParaRPr>
          </a:p>
        </p:txBody>
      </p:sp>
      <p:sp>
        <p:nvSpPr>
          <p:cNvPr id="79" name="テキスト ボックス 78"/>
          <p:cNvSpPr txBox="1"/>
          <p:nvPr/>
        </p:nvSpPr>
        <p:spPr>
          <a:xfrm>
            <a:off x="2475455" y="3654577"/>
            <a:ext cx="1635941" cy="307777"/>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r>
              <a:rPr lang="ja-JP" altLang="en-US" sz="1400" b="1" dirty="0">
                <a:solidFill>
                  <a:schemeClr val="tx2"/>
                </a:solidFill>
                <a:latin typeface="HG丸ｺﾞｼｯｸM-PRO" panose="020F0600000000000000" pitchFamily="50" charset="-128"/>
                <a:ea typeface="HG丸ｺﾞｼｯｸM-PRO" panose="020F0600000000000000" pitchFamily="50" charset="-128"/>
              </a:rPr>
              <a:t>松本</a:t>
            </a:r>
            <a:r>
              <a:rPr lang="ja-JP" altLang="en-US" sz="1400" dirty="0">
                <a:latin typeface="HG丸ｺﾞｼｯｸM-PRO" panose="020F0600000000000000" pitchFamily="50" charset="-128"/>
                <a:ea typeface="HG丸ｺﾞｼｯｸM-PRO" panose="020F0600000000000000" pitchFamily="50" charset="-128"/>
              </a:rPr>
              <a:t>の</a:t>
            </a:r>
            <a:r>
              <a:rPr lang="ja-JP" altLang="en-US" sz="1400" b="1" dirty="0">
                <a:solidFill>
                  <a:schemeClr val="accent5"/>
                </a:solidFill>
                <a:latin typeface="HG丸ｺﾞｼｯｸM-PRO" panose="020F0600000000000000" pitchFamily="50" charset="-128"/>
                <a:ea typeface="HG丸ｺﾞｼｯｸM-PRO" panose="020F0600000000000000" pitchFamily="50" charset="-128"/>
              </a:rPr>
              <a:t>守勢</a:t>
            </a:r>
            <a:r>
              <a:rPr lang="ja-JP" altLang="en-US" sz="1400" dirty="0">
                <a:latin typeface="HG丸ｺﾞｼｯｸM-PRO" panose="020F0600000000000000" pitchFamily="50" charset="-128"/>
                <a:ea typeface="HG丸ｺﾞｼｯｸM-PRO" panose="020F0600000000000000" pitchFamily="50" charset="-128"/>
              </a:rPr>
              <a:t>の実現</a:t>
            </a:r>
            <a:endParaRPr kumimoji="1" lang="ja-JP" altLang="en-US" sz="1400" dirty="0">
              <a:latin typeface="HG丸ｺﾞｼｯｸM-PRO" panose="020F0600000000000000" pitchFamily="50" charset="-128"/>
              <a:ea typeface="HG丸ｺﾞｼｯｸM-PRO" panose="020F0600000000000000" pitchFamily="50" charset="-128"/>
            </a:endParaRPr>
          </a:p>
        </p:txBody>
      </p:sp>
      <p:sp>
        <p:nvSpPr>
          <p:cNvPr id="31" name="右矢印 30"/>
          <p:cNvSpPr/>
          <p:nvPr/>
        </p:nvSpPr>
        <p:spPr>
          <a:xfrm rot="3600000">
            <a:off x="1965242" y="3511947"/>
            <a:ext cx="432048" cy="21602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2407064" y="1772816"/>
            <a:ext cx="2596983" cy="523220"/>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r>
              <a:rPr kumimoji="1" lang="ja-JP" altLang="en-US" sz="1400" b="1" dirty="0">
                <a:solidFill>
                  <a:schemeClr val="accent6"/>
                </a:solidFill>
                <a:latin typeface="HG丸ｺﾞｼｯｸM-PRO" panose="020F0600000000000000" pitchFamily="50" charset="-128"/>
                <a:ea typeface="HG丸ｺﾞｼｯｸM-PRO" panose="020F0600000000000000" pitchFamily="50" charset="-128"/>
              </a:rPr>
              <a:t>湘南</a:t>
            </a:r>
            <a:r>
              <a:rPr kumimoji="1" lang="ja-JP" altLang="en-US" sz="1400" dirty="0">
                <a:latin typeface="HG丸ｺﾞｼｯｸM-PRO" panose="020F0600000000000000" pitchFamily="50" charset="-128"/>
                <a:ea typeface="HG丸ｺﾞｼｯｸM-PRO" panose="020F0600000000000000" pitchFamily="50" charset="-128"/>
              </a:rPr>
              <a:t>のｺﾝﾊﾟｸﾄﾈｽが上げ止まり</a:t>
            </a:r>
            <a:endParaRPr kumimoji="1" lang="en-US" altLang="ja-JP" sz="1400" dirty="0">
              <a:latin typeface="HG丸ｺﾞｼｯｸM-PRO" panose="020F0600000000000000" pitchFamily="50" charset="-128"/>
              <a:ea typeface="HG丸ｺﾞｼｯｸM-PRO" panose="020F0600000000000000" pitchFamily="50" charset="-128"/>
            </a:endParaRPr>
          </a:p>
          <a:p>
            <a:r>
              <a:rPr kumimoji="1" lang="ja-JP" altLang="en-US" sz="1400" b="1" dirty="0">
                <a:solidFill>
                  <a:schemeClr val="accent4"/>
                </a:solidFill>
                <a:latin typeface="HG丸ｺﾞｼｯｸM-PRO" panose="020F0600000000000000" pitchFamily="50" charset="-128"/>
                <a:ea typeface="HG丸ｺﾞｼｯｸM-PRO" panose="020F0600000000000000" pitchFamily="50" charset="-128"/>
              </a:rPr>
              <a:t>松本</a:t>
            </a:r>
            <a:r>
              <a:rPr kumimoji="1" lang="ja-JP" altLang="en-US" sz="1400" dirty="0">
                <a:latin typeface="HG丸ｺﾞｼｯｸM-PRO" panose="020F0600000000000000" pitchFamily="50" charset="-128"/>
                <a:ea typeface="HG丸ｺﾞｼｯｸM-PRO" panose="020F0600000000000000" pitchFamily="50" charset="-128"/>
              </a:rPr>
              <a:t>のｺﾝﾊﾟｸﾄﾈｽが下げ止まり</a:t>
            </a:r>
          </a:p>
        </p:txBody>
      </p:sp>
      <p:sp>
        <p:nvSpPr>
          <p:cNvPr id="47" name="右矢印 46"/>
          <p:cNvSpPr/>
          <p:nvPr/>
        </p:nvSpPr>
        <p:spPr>
          <a:xfrm rot="16200000">
            <a:off x="2124149" y="4661680"/>
            <a:ext cx="215562" cy="2160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8" name="テキスト ボックス 47"/>
          <p:cNvSpPr txBox="1"/>
          <p:nvPr/>
        </p:nvSpPr>
        <p:spPr>
          <a:xfrm>
            <a:off x="1342284" y="4941168"/>
            <a:ext cx="1799535" cy="523220"/>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kumimoji="1" lang="ja-JP" altLang="en-US" sz="1400" dirty="0">
                <a:latin typeface="HG丸ｺﾞｼｯｸM-PRO" panose="020F0600000000000000" pitchFamily="50" charset="-128"/>
                <a:ea typeface="HG丸ｺﾞｼｯｸM-PRO" panose="020F0600000000000000" pitchFamily="50" charset="-128"/>
              </a:rPr>
              <a:t>湘南が</a:t>
            </a:r>
            <a:r>
              <a:rPr kumimoji="1" lang="en-US" altLang="ja-JP" sz="1400" dirty="0">
                <a:latin typeface="HG丸ｺﾞｼｯｸM-PRO" panose="020F0600000000000000" pitchFamily="50" charset="-128"/>
                <a:ea typeface="HG丸ｺﾞｼｯｸM-PRO" panose="020F0600000000000000" pitchFamily="50" charset="-128"/>
              </a:rPr>
              <a:t>FK</a:t>
            </a:r>
            <a:r>
              <a:rPr kumimoji="1" lang="ja-JP" altLang="en-US" sz="1400" dirty="0">
                <a:latin typeface="HG丸ｺﾞｼｯｸM-PRO" panose="020F0600000000000000" pitchFamily="50" charset="-128"/>
                <a:ea typeface="HG丸ｺﾞｼｯｸM-PRO" panose="020F0600000000000000" pitchFamily="50" charset="-128"/>
              </a:rPr>
              <a:t>を獲得し</a:t>
            </a:r>
            <a:endParaRPr kumimoji="1" lang="en-US" altLang="ja-JP" sz="1400" dirty="0">
              <a:latin typeface="HG丸ｺﾞｼｯｸM-PRO" panose="020F0600000000000000" pitchFamily="50" charset="-128"/>
              <a:ea typeface="HG丸ｺﾞｼｯｸM-PRO" panose="020F0600000000000000" pitchFamily="50" charset="-128"/>
            </a:endParaRPr>
          </a:p>
          <a:p>
            <a:pPr algn="ctr"/>
            <a:r>
              <a:rPr kumimoji="1" lang="ja-JP" altLang="en-US" sz="1400" dirty="0">
                <a:latin typeface="HG丸ｺﾞｼｯｸM-PRO" panose="020F0600000000000000" pitchFamily="50" charset="-128"/>
                <a:ea typeface="HG丸ｺﾞｼｯｸM-PRO" panose="020F0600000000000000" pitchFamily="50" charset="-128"/>
              </a:rPr>
              <a:t>松本が守備体勢に</a:t>
            </a:r>
          </a:p>
        </p:txBody>
      </p:sp>
      <p:cxnSp>
        <p:nvCxnSpPr>
          <p:cNvPr id="49" name="直線コネクタ 48"/>
          <p:cNvCxnSpPr/>
          <p:nvPr/>
        </p:nvCxnSpPr>
        <p:spPr>
          <a:xfrm>
            <a:off x="0" y="4819282"/>
            <a:ext cx="91085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61451" y="4572815"/>
            <a:ext cx="1173501" cy="276999"/>
          </a:xfrm>
          <a:prstGeom prst="rect">
            <a:avLst/>
          </a:prstGeom>
          <a:noFill/>
          <a:ln w="3175">
            <a:noFill/>
          </a:ln>
          <a:effectLst/>
        </p:spPr>
        <p:txBody>
          <a:bodyPr wrap="square" rtlCol="0">
            <a:spAutoFit/>
          </a:bodyPr>
          <a:lstStyle/>
          <a:p>
            <a:r>
              <a:rPr kumimoji="1" lang="ja-JP" altLang="en-US" sz="1200" dirty="0">
                <a:latin typeface="HG丸ｺﾞｼｯｸM-PRO" panose="020F0600000000000000" pitchFamily="50" charset="-128"/>
                <a:ea typeface="HG丸ｺﾞｼｯｸM-PRO" panose="020F0600000000000000" pitchFamily="50" charset="-128"/>
              </a:rPr>
              <a:t>実際のプレー</a:t>
            </a:r>
          </a:p>
        </p:txBody>
      </p:sp>
      <p:sp>
        <p:nvSpPr>
          <p:cNvPr id="51" name="テキスト ボックス 50"/>
          <p:cNvSpPr txBox="1"/>
          <p:nvPr/>
        </p:nvSpPr>
        <p:spPr>
          <a:xfrm>
            <a:off x="3168081" y="5206981"/>
            <a:ext cx="3348135" cy="276999"/>
          </a:xfrm>
          <a:prstGeom prst="rect">
            <a:avLst/>
          </a:prstGeom>
          <a:noFill/>
          <a:ln w="3175">
            <a:noFill/>
          </a:ln>
          <a:effectLst/>
        </p:spPr>
        <p:txBody>
          <a:bodyPr wrap="square" rtlCol="0">
            <a:spAutoFit/>
          </a:bodyPr>
          <a:lstStyle/>
          <a:p>
            <a:r>
              <a:rPr kumimoji="1" lang="ja-JP" altLang="en-US" sz="1200" dirty="0">
                <a:latin typeface="HG丸ｺﾞｼｯｸM-PRO" panose="020F0600000000000000" pitchFamily="50" charset="-128"/>
                <a:ea typeface="HG丸ｺﾞｼｯｸM-PRO" panose="020F0600000000000000" pitchFamily="50" charset="-128"/>
              </a:rPr>
              <a:t>しかし、その</a:t>
            </a:r>
            <a:r>
              <a:rPr kumimoji="1" lang="en-US" altLang="ja-JP" sz="1200" dirty="0">
                <a:latin typeface="HG丸ｺﾞｼｯｸM-PRO" panose="020F0600000000000000" pitchFamily="50" charset="-128"/>
                <a:ea typeface="HG丸ｺﾞｼｯｸM-PRO" panose="020F0600000000000000" pitchFamily="50" charset="-128"/>
              </a:rPr>
              <a:t>FK</a:t>
            </a:r>
            <a:r>
              <a:rPr kumimoji="1" lang="ja-JP" altLang="en-US" sz="1200" dirty="0">
                <a:latin typeface="HG丸ｺﾞｼｯｸM-PRO" panose="020F0600000000000000" pitchFamily="50" charset="-128"/>
                <a:ea typeface="HG丸ｺﾞｼｯｸM-PRO" panose="020F0600000000000000" pitchFamily="50" charset="-128"/>
              </a:rPr>
              <a:t>によりオウンゴールを献上</a:t>
            </a:r>
          </a:p>
        </p:txBody>
      </p:sp>
      <p:sp>
        <p:nvSpPr>
          <p:cNvPr id="53" name="正方形/長方形 52"/>
          <p:cNvSpPr/>
          <p:nvPr/>
        </p:nvSpPr>
        <p:spPr>
          <a:xfrm>
            <a:off x="5004048" y="360626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6785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descr="C:\Users\kamiya\Dropbox\chijo\スポーツデータ解析コンペ\提出資料\新しいフォルダー\mu0627-2.png"/>
          <p:cNvPicPr>
            <a:picLocks noChangeAspect="1" noChangeArrowheads="1"/>
          </p:cNvPicPr>
          <p:nvPr/>
        </p:nvPicPr>
        <p:blipFill rotWithShape="1">
          <a:blip r:embed="rId2">
            <a:extLst>
              <a:ext uri="{28A0092B-C50C-407E-A947-70E740481C1C}">
                <a14:useLocalDpi xmlns:a14="http://schemas.microsoft.com/office/drawing/2010/main" val="0"/>
              </a:ext>
            </a:extLst>
          </a:blip>
          <a:srcRect l="9461" t="4059" r="6869" b="27068"/>
          <a:stretch/>
        </p:blipFill>
        <p:spPr bwMode="auto">
          <a:xfrm>
            <a:off x="-1" y="774229"/>
            <a:ext cx="9144001" cy="2798787"/>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a:t>検知された変化点の解釈</a:t>
            </a:r>
            <a:endParaRPr kumimoji="1" lang="ja-JP" altLang="en-US" sz="2000" dirty="0"/>
          </a:p>
        </p:txBody>
      </p:sp>
      <p:sp>
        <p:nvSpPr>
          <p:cNvPr id="4" name="スライド番号プレースホルダー 3"/>
          <p:cNvSpPr>
            <a:spLocks noGrp="1"/>
          </p:cNvSpPr>
          <p:nvPr>
            <p:ph type="sldNum" sz="quarter" idx="12"/>
          </p:nvPr>
        </p:nvSpPr>
        <p:spPr/>
        <p:txBody>
          <a:bodyPr/>
          <a:lstStyle/>
          <a:p>
            <a:fld id="{26D63DF9-FE85-4E18-AD75-E249AD29C6E2}" type="slidenum">
              <a:rPr kumimoji="1" lang="ja-JP" altLang="en-US" smtClean="0"/>
              <a:t>25</a:t>
            </a:fld>
            <a:endParaRPr kumimoji="1" lang="ja-JP" altLang="en-US"/>
          </a:p>
        </p:txBody>
      </p:sp>
      <p:pic>
        <p:nvPicPr>
          <p:cNvPr id="67" name="Picture 2" descr="C:\Users\kamiya\Dropbox\chijo\スポーツデータ解析コンペ\提出資料\新しいフォルダー\mu0627-2.png"/>
          <p:cNvPicPr>
            <a:picLocks noChangeAspect="1" noChangeArrowheads="1"/>
          </p:cNvPicPr>
          <p:nvPr/>
        </p:nvPicPr>
        <p:blipFill rotWithShape="1">
          <a:blip r:embed="rId2">
            <a:extLst>
              <a:ext uri="{28A0092B-C50C-407E-A947-70E740481C1C}">
                <a14:useLocalDpi xmlns:a14="http://schemas.microsoft.com/office/drawing/2010/main" val="0"/>
              </a:ext>
            </a:extLst>
          </a:blip>
          <a:srcRect l="9409" t="70818" r="8142" b="7294"/>
          <a:stretch/>
        </p:blipFill>
        <p:spPr bwMode="auto">
          <a:xfrm>
            <a:off x="0" y="3487191"/>
            <a:ext cx="9010542" cy="1195362"/>
          </a:xfrm>
          <a:prstGeom prst="rect">
            <a:avLst/>
          </a:prstGeom>
          <a:noFill/>
          <a:extLst>
            <a:ext uri="{909E8E84-426E-40DD-AFC4-6F175D3DCCD1}">
              <a14:hiddenFill xmlns:a14="http://schemas.microsoft.com/office/drawing/2010/main">
                <a:solidFill>
                  <a:srgbClr val="FFFFFF"/>
                </a:solidFill>
              </a14:hiddenFill>
            </a:ext>
          </a:extLst>
        </p:spPr>
      </p:pic>
      <p:sp>
        <p:nvSpPr>
          <p:cNvPr id="29" name="正方形/長方形 28"/>
          <p:cNvSpPr/>
          <p:nvPr/>
        </p:nvSpPr>
        <p:spPr>
          <a:xfrm>
            <a:off x="1212563" y="3605108"/>
            <a:ext cx="30923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997001" y="915127"/>
            <a:ext cx="309238" cy="2555416"/>
          </a:xfrm>
          <a:prstGeom prst="rect">
            <a:avLst/>
          </a:prstGeom>
          <a:gradFill>
            <a:gsLst>
              <a:gs pos="0">
                <a:schemeClr val="tx1">
                  <a:lumMod val="75000"/>
                  <a:lumOff val="25000"/>
                  <a:alpha val="40000"/>
                </a:schemeClr>
              </a:gs>
              <a:gs pos="100000">
                <a:schemeClr val="tx1">
                  <a:lumMod val="50000"/>
                  <a:lumOff val="50000"/>
                  <a:alpha val="2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1644149" y="3605108"/>
            <a:ext cx="30923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1475656" y="915127"/>
            <a:ext cx="30923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2115107" y="3605108"/>
            <a:ext cx="30923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2538842" y="3605108"/>
            <a:ext cx="30923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3732535" y="360510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7083813" y="360510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8313721" y="360510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5813070" y="360510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1979712" y="915127"/>
            <a:ext cx="30923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2445628" y="915127"/>
            <a:ext cx="30923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3546954" y="915127"/>
            <a:ext cx="43204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5652120" y="915127"/>
            <a:ext cx="43204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7020272" y="915127"/>
            <a:ext cx="43204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8167010" y="915127"/>
            <a:ext cx="43204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9206932" y="1556792"/>
            <a:ext cx="1261884" cy="307777"/>
          </a:xfrm>
          <a:prstGeom prst="rect">
            <a:avLst/>
          </a:prstGeom>
          <a:noFill/>
        </p:spPr>
        <p:txBody>
          <a:bodyPr wrap="none" rtlCol="0">
            <a:spAutoFit/>
          </a:bodyPr>
          <a:lstStyle/>
          <a:p>
            <a:r>
              <a:rPr lang="ja-JP" altLang="en-US" sz="1400" dirty="0">
                <a:latin typeface="HG丸ｺﾞｼｯｸM-PRO" panose="020F0600000000000000" pitchFamily="50" charset="-128"/>
                <a:ea typeface="HG丸ｺﾞｼｯｸM-PRO" panose="020F0600000000000000" pitchFamily="50" charset="-128"/>
              </a:rPr>
              <a:t>湘南</a:t>
            </a:r>
            <a:r>
              <a:rPr kumimoji="1" lang="ja-JP" altLang="en-US" sz="1400" dirty="0">
                <a:latin typeface="HG丸ｺﾞｼｯｸM-PRO" panose="020F0600000000000000" pitchFamily="50" charset="-128"/>
                <a:ea typeface="HG丸ｺﾞｼｯｸM-PRO" panose="020F0600000000000000" pitchFamily="50" charset="-128"/>
              </a:rPr>
              <a:t>攻撃方向</a:t>
            </a:r>
          </a:p>
        </p:txBody>
      </p:sp>
      <p:sp>
        <p:nvSpPr>
          <p:cNvPr id="69" name="下矢印 68"/>
          <p:cNvSpPr/>
          <p:nvPr/>
        </p:nvSpPr>
        <p:spPr>
          <a:xfrm rot="10800000">
            <a:off x="9142229" y="1615128"/>
            <a:ext cx="104125" cy="19110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8" name="テキスト ボックス 77"/>
          <p:cNvSpPr txBox="1"/>
          <p:nvPr/>
        </p:nvSpPr>
        <p:spPr>
          <a:xfrm>
            <a:off x="2868747" y="1036110"/>
            <a:ext cx="1817670" cy="523220"/>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r>
              <a:rPr kumimoji="1" lang="ja-JP" altLang="en-US" sz="1400" b="1" dirty="0">
                <a:solidFill>
                  <a:schemeClr val="accent5"/>
                </a:solidFill>
                <a:latin typeface="HG丸ｺﾞｼｯｸM-PRO" panose="020F0600000000000000" pitchFamily="50" charset="-128"/>
                <a:ea typeface="HG丸ｺﾞｼｯｸM-PRO" panose="020F0600000000000000" pitchFamily="50" charset="-128"/>
              </a:rPr>
              <a:t>ボール</a:t>
            </a:r>
            <a:r>
              <a:rPr lang="ja-JP" altLang="en-US" sz="1400" dirty="0">
                <a:latin typeface="HG丸ｺﾞｼｯｸM-PRO" panose="020F0600000000000000" pitchFamily="50" charset="-128"/>
                <a:ea typeface="HG丸ｺﾞｼｯｸM-PRO" panose="020F0600000000000000" pitchFamily="50" charset="-128"/>
              </a:rPr>
              <a:t>位置が</a:t>
            </a:r>
            <a:endParaRPr lang="en-US" altLang="ja-JP" sz="1400" dirty="0">
              <a:latin typeface="HG丸ｺﾞｼｯｸM-PRO" panose="020F0600000000000000" pitchFamily="50" charset="-128"/>
              <a:ea typeface="HG丸ｺﾞｼｯｸM-PRO" panose="020F0600000000000000" pitchFamily="50" charset="-128"/>
            </a:endParaRPr>
          </a:p>
          <a:p>
            <a:r>
              <a:rPr lang="ja-JP" altLang="en-US" sz="1400" dirty="0">
                <a:latin typeface="HG丸ｺﾞｼｯｸM-PRO" panose="020F0600000000000000" pitchFamily="50" charset="-128"/>
                <a:ea typeface="HG丸ｺﾞｼｯｸM-PRO" panose="020F0600000000000000" pitchFamily="50" charset="-128"/>
              </a:rPr>
              <a:t>松本攻撃方向に回復</a:t>
            </a:r>
            <a:endParaRPr kumimoji="1" lang="en-US" altLang="ja-JP" sz="1400" dirty="0">
              <a:latin typeface="HG丸ｺﾞｼｯｸM-PRO" panose="020F0600000000000000" pitchFamily="50" charset="-128"/>
              <a:ea typeface="HG丸ｺﾞｼｯｸM-PRO" panose="020F0600000000000000" pitchFamily="50" charset="-128"/>
            </a:endParaRPr>
          </a:p>
        </p:txBody>
      </p:sp>
      <p:sp>
        <p:nvSpPr>
          <p:cNvPr id="52" name="正方形/長方形 51"/>
          <p:cNvSpPr/>
          <p:nvPr/>
        </p:nvSpPr>
        <p:spPr>
          <a:xfrm>
            <a:off x="4716016" y="914224"/>
            <a:ext cx="432048" cy="2556319"/>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2916481" y="3654577"/>
            <a:ext cx="1799535" cy="307777"/>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r>
              <a:rPr lang="ja-JP" altLang="en-US" sz="1400" b="1" dirty="0">
                <a:solidFill>
                  <a:schemeClr val="tx2"/>
                </a:solidFill>
                <a:latin typeface="HG丸ｺﾞｼｯｸM-PRO" panose="020F0600000000000000" pitchFamily="50" charset="-128"/>
                <a:ea typeface="HG丸ｺﾞｼｯｸM-PRO" panose="020F0600000000000000" pitchFamily="50" charset="-128"/>
              </a:rPr>
              <a:t>松本</a:t>
            </a:r>
            <a:r>
              <a:rPr lang="ja-JP" altLang="en-US" sz="1400" dirty="0">
                <a:latin typeface="HG丸ｺﾞｼｯｸM-PRO" panose="020F0600000000000000" pitchFamily="50" charset="-128"/>
                <a:ea typeface="HG丸ｺﾞｼｯｸM-PRO" panose="020F0600000000000000" pitchFamily="50" charset="-128"/>
              </a:rPr>
              <a:t>の</a:t>
            </a:r>
            <a:r>
              <a:rPr lang="ja-JP" altLang="en-US" sz="1400" b="1" dirty="0">
                <a:solidFill>
                  <a:schemeClr val="accent2"/>
                </a:solidFill>
                <a:latin typeface="HG丸ｺﾞｼｯｸM-PRO" panose="020F0600000000000000" pitchFamily="50" charset="-128"/>
                <a:ea typeface="HG丸ｺﾞｼｯｸM-PRO" panose="020F0600000000000000" pitchFamily="50" charset="-128"/>
              </a:rPr>
              <a:t>攻勢</a:t>
            </a:r>
            <a:r>
              <a:rPr lang="ja-JP" altLang="en-US" sz="1400" dirty="0">
                <a:latin typeface="HG丸ｺﾞｼｯｸM-PRO" panose="020F0600000000000000" pitchFamily="50" charset="-128"/>
                <a:ea typeface="HG丸ｺﾞｼｯｸM-PRO" panose="020F0600000000000000" pitchFamily="50" charset="-128"/>
              </a:rPr>
              <a:t>への転換</a:t>
            </a:r>
            <a:endParaRPr kumimoji="1" lang="ja-JP" altLang="en-US" sz="1400" dirty="0">
              <a:latin typeface="HG丸ｺﾞｼｯｸM-PRO" panose="020F0600000000000000" pitchFamily="50" charset="-128"/>
              <a:ea typeface="HG丸ｺﾞｼｯｸM-PRO" panose="020F0600000000000000" pitchFamily="50" charset="-128"/>
            </a:endParaRPr>
          </a:p>
        </p:txBody>
      </p:sp>
      <p:sp>
        <p:nvSpPr>
          <p:cNvPr id="31" name="右矢印 30"/>
          <p:cNvSpPr/>
          <p:nvPr/>
        </p:nvSpPr>
        <p:spPr>
          <a:xfrm rot="4500000">
            <a:off x="2397291" y="3444409"/>
            <a:ext cx="432048" cy="21602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2852121" y="1772816"/>
            <a:ext cx="1970664" cy="307777"/>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r>
              <a:rPr kumimoji="1" lang="ja-JP" altLang="en-US" sz="1400" b="1" dirty="0">
                <a:solidFill>
                  <a:schemeClr val="accent4"/>
                </a:solidFill>
                <a:latin typeface="HG丸ｺﾞｼｯｸM-PRO" panose="020F0600000000000000" pitchFamily="50" charset="-128"/>
                <a:ea typeface="HG丸ｺﾞｼｯｸM-PRO" panose="020F0600000000000000" pitchFamily="50" charset="-128"/>
              </a:rPr>
              <a:t>松本</a:t>
            </a:r>
            <a:r>
              <a:rPr kumimoji="1" lang="ja-JP" altLang="en-US" sz="1400" dirty="0">
                <a:latin typeface="HG丸ｺﾞｼｯｸM-PRO" panose="020F0600000000000000" pitchFamily="50" charset="-128"/>
                <a:ea typeface="HG丸ｺﾞｼｯｸM-PRO" panose="020F0600000000000000" pitchFamily="50" charset="-128"/>
              </a:rPr>
              <a:t>のｺﾝﾊﾟｸﾄﾈｽが上昇</a:t>
            </a:r>
          </a:p>
        </p:txBody>
      </p:sp>
      <p:sp>
        <p:nvSpPr>
          <p:cNvPr id="47" name="右矢印 46"/>
          <p:cNvSpPr/>
          <p:nvPr/>
        </p:nvSpPr>
        <p:spPr>
          <a:xfrm rot="16200000">
            <a:off x="2545553" y="4661680"/>
            <a:ext cx="215562" cy="2160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8" name="テキスト ボックス 47"/>
          <p:cNvSpPr txBox="1"/>
          <p:nvPr/>
        </p:nvSpPr>
        <p:spPr>
          <a:xfrm>
            <a:off x="1639437" y="4955579"/>
            <a:ext cx="2048037" cy="523220"/>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ja-JP" altLang="en-US" sz="1400" dirty="0">
                <a:latin typeface="HG丸ｺﾞｼｯｸM-PRO" panose="020F0600000000000000" pitchFamily="50" charset="-128"/>
                <a:ea typeface="HG丸ｺﾞｼｯｸM-PRO" panose="020F0600000000000000" pitchFamily="50" charset="-128"/>
              </a:rPr>
              <a:t>松本</a:t>
            </a:r>
            <a:r>
              <a:rPr kumimoji="1" lang="ja-JP" altLang="en-US" sz="1400" dirty="0">
                <a:latin typeface="HG丸ｺﾞｼｯｸM-PRO" panose="020F0600000000000000" pitchFamily="50" charset="-128"/>
                <a:ea typeface="HG丸ｺﾞｼｯｸM-PRO" panose="020F0600000000000000" pitchFamily="50" charset="-128"/>
              </a:rPr>
              <a:t>が自陣で</a:t>
            </a:r>
            <a:r>
              <a:rPr kumimoji="1" lang="en-US" altLang="ja-JP" sz="1400" dirty="0">
                <a:latin typeface="HG丸ｺﾞｼｯｸM-PRO" panose="020F0600000000000000" pitchFamily="50" charset="-128"/>
                <a:ea typeface="HG丸ｺﾞｼｯｸM-PRO" panose="020F0600000000000000" pitchFamily="50" charset="-128"/>
              </a:rPr>
              <a:t>FK</a:t>
            </a:r>
            <a:r>
              <a:rPr kumimoji="1" lang="ja-JP" altLang="en-US" sz="1400" dirty="0">
                <a:latin typeface="HG丸ｺﾞｼｯｸM-PRO" panose="020F0600000000000000" pitchFamily="50" charset="-128"/>
                <a:ea typeface="HG丸ｺﾞｼｯｸM-PRO" panose="020F0600000000000000" pitchFamily="50" charset="-128"/>
              </a:rPr>
              <a:t>を獲得</a:t>
            </a:r>
            <a:endParaRPr kumimoji="1" lang="en-US" altLang="ja-JP" sz="1400" dirty="0">
              <a:latin typeface="HG丸ｺﾞｼｯｸM-PRO" panose="020F0600000000000000" pitchFamily="50" charset="-128"/>
              <a:ea typeface="HG丸ｺﾞｼｯｸM-PRO" panose="020F0600000000000000" pitchFamily="50" charset="-128"/>
            </a:endParaRPr>
          </a:p>
          <a:p>
            <a:pPr algn="ctr"/>
            <a:r>
              <a:rPr kumimoji="1" lang="ja-JP" altLang="en-US" sz="1400" dirty="0">
                <a:latin typeface="HG丸ｺﾞｼｯｸM-PRO" panose="020F0600000000000000" pitchFamily="50" charset="-128"/>
                <a:ea typeface="HG丸ｺﾞｼｯｸM-PRO" panose="020F0600000000000000" pitchFamily="50" charset="-128"/>
              </a:rPr>
              <a:t>ピンチを脱する</a:t>
            </a:r>
          </a:p>
        </p:txBody>
      </p:sp>
      <p:cxnSp>
        <p:nvCxnSpPr>
          <p:cNvPr id="49" name="直線コネクタ 48"/>
          <p:cNvCxnSpPr/>
          <p:nvPr/>
        </p:nvCxnSpPr>
        <p:spPr>
          <a:xfrm>
            <a:off x="0" y="4819282"/>
            <a:ext cx="91085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61451" y="4572815"/>
            <a:ext cx="1173501" cy="276999"/>
          </a:xfrm>
          <a:prstGeom prst="rect">
            <a:avLst/>
          </a:prstGeom>
          <a:noFill/>
          <a:ln w="3175">
            <a:noFill/>
          </a:ln>
          <a:effectLst/>
        </p:spPr>
        <p:txBody>
          <a:bodyPr wrap="square" rtlCol="0">
            <a:spAutoFit/>
          </a:bodyPr>
          <a:lstStyle/>
          <a:p>
            <a:r>
              <a:rPr kumimoji="1" lang="ja-JP" altLang="en-US" sz="1200" dirty="0">
                <a:latin typeface="HG丸ｺﾞｼｯｸM-PRO" panose="020F0600000000000000" pitchFamily="50" charset="-128"/>
                <a:ea typeface="HG丸ｺﾞｼｯｸM-PRO" panose="020F0600000000000000" pitchFamily="50" charset="-128"/>
              </a:rPr>
              <a:t>実際のプレー</a:t>
            </a:r>
          </a:p>
        </p:txBody>
      </p:sp>
      <p:sp>
        <p:nvSpPr>
          <p:cNvPr id="53" name="正方形/長方形 52"/>
          <p:cNvSpPr/>
          <p:nvPr/>
        </p:nvSpPr>
        <p:spPr>
          <a:xfrm>
            <a:off x="5004048" y="360626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3867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descr="C:\Users\kamiya\Dropbox\chijo\スポーツデータ解析コンペ\提出資料\新しいフォルダー\mu0627-2.png"/>
          <p:cNvPicPr>
            <a:picLocks noChangeAspect="1" noChangeArrowheads="1"/>
          </p:cNvPicPr>
          <p:nvPr/>
        </p:nvPicPr>
        <p:blipFill rotWithShape="1">
          <a:blip r:embed="rId2">
            <a:extLst>
              <a:ext uri="{28A0092B-C50C-407E-A947-70E740481C1C}">
                <a14:useLocalDpi xmlns:a14="http://schemas.microsoft.com/office/drawing/2010/main" val="0"/>
              </a:ext>
            </a:extLst>
          </a:blip>
          <a:srcRect l="9461" t="4059" r="6869" b="27068"/>
          <a:stretch/>
        </p:blipFill>
        <p:spPr bwMode="auto">
          <a:xfrm>
            <a:off x="-1" y="774229"/>
            <a:ext cx="9144001" cy="2798787"/>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a:t>検知された変化点の解釈</a:t>
            </a:r>
            <a:endParaRPr kumimoji="1" lang="ja-JP" altLang="en-US" sz="2000" dirty="0"/>
          </a:p>
        </p:txBody>
      </p:sp>
      <p:sp>
        <p:nvSpPr>
          <p:cNvPr id="4" name="スライド番号プレースホルダー 3"/>
          <p:cNvSpPr>
            <a:spLocks noGrp="1"/>
          </p:cNvSpPr>
          <p:nvPr>
            <p:ph type="sldNum" sz="quarter" idx="12"/>
          </p:nvPr>
        </p:nvSpPr>
        <p:spPr/>
        <p:txBody>
          <a:bodyPr/>
          <a:lstStyle/>
          <a:p>
            <a:fld id="{26D63DF9-FE85-4E18-AD75-E249AD29C6E2}" type="slidenum">
              <a:rPr kumimoji="1" lang="ja-JP" altLang="en-US" smtClean="0"/>
              <a:t>26</a:t>
            </a:fld>
            <a:endParaRPr kumimoji="1" lang="ja-JP" altLang="en-US"/>
          </a:p>
        </p:txBody>
      </p:sp>
      <p:pic>
        <p:nvPicPr>
          <p:cNvPr id="67" name="Picture 2" descr="C:\Users\kamiya\Dropbox\chijo\スポーツデータ解析コンペ\提出資料\新しいフォルダー\mu0627-2.png"/>
          <p:cNvPicPr>
            <a:picLocks noChangeAspect="1" noChangeArrowheads="1"/>
          </p:cNvPicPr>
          <p:nvPr/>
        </p:nvPicPr>
        <p:blipFill rotWithShape="1">
          <a:blip r:embed="rId2">
            <a:extLst>
              <a:ext uri="{28A0092B-C50C-407E-A947-70E740481C1C}">
                <a14:useLocalDpi xmlns:a14="http://schemas.microsoft.com/office/drawing/2010/main" val="0"/>
              </a:ext>
            </a:extLst>
          </a:blip>
          <a:srcRect l="9409" t="70818" r="8142" b="7294"/>
          <a:stretch/>
        </p:blipFill>
        <p:spPr bwMode="auto">
          <a:xfrm>
            <a:off x="0" y="3487191"/>
            <a:ext cx="9010542" cy="1195362"/>
          </a:xfrm>
          <a:prstGeom prst="rect">
            <a:avLst/>
          </a:prstGeom>
          <a:noFill/>
          <a:extLst>
            <a:ext uri="{909E8E84-426E-40DD-AFC4-6F175D3DCCD1}">
              <a14:hiddenFill xmlns:a14="http://schemas.microsoft.com/office/drawing/2010/main">
                <a:solidFill>
                  <a:srgbClr val="FFFFFF"/>
                </a:solidFill>
              </a14:hiddenFill>
            </a:ext>
          </a:extLst>
        </p:spPr>
      </p:pic>
      <p:sp>
        <p:nvSpPr>
          <p:cNvPr id="29" name="正方形/長方形 28"/>
          <p:cNvSpPr/>
          <p:nvPr/>
        </p:nvSpPr>
        <p:spPr>
          <a:xfrm>
            <a:off x="1212563" y="3605108"/>
            <a:ext cx="30923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997001" y="915127"/>
            <a:ext cx="309238" cy="2555416"/>
          </a:xfrm>
          <a:prstGeom prst="rect">
            <a:avLst/>
          </a:prstGeom>
          <a:gradFill>
            <a:gsLst>
              <a:gs pos="0">
                <a:schemeClr val="tx1">
                  <a:lumMod val="75000"/>
                  <a:lumOff val="25000"/>
                  <a:alpha val="40000"/>
                </a:schemeClr>
              </a:gs>
              <a:gs pos="100000">
                <a:schemeClr val="tx1">
                  <a:lumMod val="50000"/>
                  <a:lumOff val="50000"/>
                  <a:alpha val="2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1644149" y="3605108"/>
            <a:ext cx="30923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1475656" y="915127"/>
            <a:ext cx="30923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2115107" y="3605108"/>
            <a:ext cx="30923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2538842" y="3605108"/>
            <a:ext cx="30923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3732535" y="360510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7083813" y="360510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8313721" y="360510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5813070" y="360510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1979712" y="915127"/>
            <a:ext cx="30923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2445628" y="915127"/>
            <a:ext cx="30923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3546954" y="915127"/>
            <a:ext cx="43204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5652120" y="915127"/>
            <a:ext cx="43204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7020272" y="915127"/>
            <a:ext cx="43204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8167010" y="915127"/>
            <a:ext cx="43204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9206932" y="1556792"/>
            <a:ext cx="1261884" cy="307777"/>
          </a:xfrm>
          <a:prstGeom prst="rect">
            <a:avLst/>
          </a:prstGeom>
          <a:noFill/>
        </p:spPr>
        <p:txBody>
          <a:bodyPr wrap="none" rtlCol="0">
            <a:spAutoFit/>
          </a:bodyPr>
          <a:lstStyle/>
          <a:p>
            <a:r>
              <a:rPr lang="ja-JP" altLang="en-US" sz="1400" dirty="0">
                <a:latin typeface="HG丸ｺﾞｼｯｸM-PRO" panose="020F0600000000000000" pitchFamily="50" charset="-128"/>
                <a:ea typeface="HG丸ｺﾞｼｯｸM-PRO" panose="020F0600000000000000" pitchFamily="50" charset="-128"/>
              </a:rPr>
              <a:t>湘南</a:t>
            </a:r>
            <a:r>
              <a:rPr kumimoji="1" lang="ja-JP" altLang="en-US" sz="1400" dirty="0">
                <a:latin typeface="HG丸ｺﾞｼｯｸM-PRO" panose="020F0600000000000000" pitchFamily="50" charset="-128"/>
                <a:ea typeface="HG丸ｺﾞｼｯｸM-PRO" panose="020F0600000000000000" pitchFamily="50" charset="-128"/>
              </a:rPr>
              <a:t>攻撃方向</a:t>
            </a:r>
          </a:p>
        </p:txBody>
      </p:sp>
      <p:sp>
        <p:nvSpPr>
          <p:cNvPr id="69" name="下矢印 68"/>
          <p:cNvSpPr/>
          <p:nvPr/>
        </p:nvSpPr>
        <p:spPr>
          <a:xfrm rot="10800000">
            <a:off x="9142229" y="1615128"/>
            <a:ext cx="104125" cy="19110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2" name="正方形/長方形 51"/>
          <p:cNvSpPr/>
          <p:nvPr/>
        </p:nvSpPr>
        <p:spPr>
          <a:xfrm>
            <a:off x="4716016" y="914224"/>
            <a:ext cx="432048" cy="2556319"/>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5284590" y="2545159"/>
            <a:ext cx="2167730" cy="307777"/>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r>
              <a:rPr kumimoji="1" lang="ja-JP" altLang="en-US" sz="1400" b="1" dirty="0">
                <a:solidFill>
                  <a:schemeClr val="accent3">
                    <a:lumMod val="75000"/>
                  </a:schemeClr>
                </a:solidFill>
                <a:latin typeface="HG丸ｺﾞｼｯｸM-PRO" panose="020F0600000000000000" pitchFamily="50" charset="-128"/>
                <a:ea typeface="HG丸ｺﾞｼｯｸM-PRO" panose="020F0600000000000000" pitchFamily="50" charset="-128"/>
              </a:rPr>
              <a:t>湘南</a:t>
            </a:r>
            <a:r>
              <a:rPr kumimoji="1" lang="ja-JP" altLang="en-US" sz="1400" dirty="0">
                <a:latin typeface="HG丸ｺﾞｼｯｸM-PRO" panose="020F0600000000000000" pitchFamily="50" charset="-128"/>
                <a:ea typeface="HG丸ｺﾞｼｯｸM-PRO" panose="020F0600000000000000" pitchFamily="50" charset="-128"/>
              </a:rPr>
              <a:t>の守備脆弱度が回復</a:t>
            </a:r>
          </a:p>
        </p:txBody>
      </p:sp>
      <p:sp>
        <p:nvSpPr>
          <p:cNvPr id="47" name="右矢印 46"/>
          <p:cNvSpPr/>
          <p:nvPr/>
        </p:nvSpPr>
        <p:spPr>
          <a:xfrm rot="16200000">
            <a:off x="5046068" y="4661680"/>
            <a:ext cx="215562" cy="2160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8" name="テキスト ボックス 47"/>
          <p:cNvSpPr txBox="1"/>
          <p:nvPr/>
        </p:nvSpPr>
        <p:spPr>
          <a:xfrm>
            <a:off x="4139952" y="4955579"/>
            <a:ext cx="2048037" cy="523220"/>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kumimoji="1" lang="ja-JP" altLang="en-US" sz="1400" b="1" dirty="0">
                <a:solidFill>
                  <a:schemeClr val="accent3">
                    <a:lumMod val="75000"/>
                  </a:schemeClr>
                </a:solidFill>
                <a:latin typeface="HG丸ｺﾞｼｯｸM-PRO" panose="020F0600000000000000" pitchFamily="50" charset="-128"/>
                <a:ea typeface="HG丸ｺﾞｼｯｸM-PRO" panose="020F0600000000000000" pitchFamily="50" charset="-128"/>
              </a:rPr>
              <a:t>湘南</a:t>
            </a:r>
            <a:r>
              <a:rPr kumimoji="1" lang="ja-JP" altLang="en-US" sz="1400" dirty="0">
                <a:latin typeface="HG丸ｺﾞｼｯｸM-PRO" panose="020F0600000000000000" pitchFamily="50" charset="-128"/>
                <a:ea typeface="HG丸ｺﾞｼｯｸM-PRO" panose="020F0600000000000000" pitchFamily="50" charset="-128"/>
              </a:rPr>
              <a:t>得点後の</a:t>
            </a:r>
            <a:endParaRPr kumimoji="1" lang="en-US" altLang="ja-JP" sz="1400" dirty="0">
              <a:latin typeface="HG丸ｺﾞｼｯｸM-PRO" panose="020F0600000000000000" pitchFamily="50" charset="-128"/>
              <a:ea typeface="HG丸ｺﾞｼｯｸM-PRO" panose="020F0600000000000000" pitchFamily="50" charset="-128"/>
            </a:endParaRPr>
          </a:p>
          <a:p>
            <a:pPr algn="ctr"/>
            <a:r>
              <a:rPr kumimoji="1" lang="ja-JP" altLang="en-US" sz="1400" b="1" dirty="0">
                <a:solidFill>
                  <a:schemeClr val="tx2"/>
                </a:solidFill>
                <a:latin typeface="HG丸ｺﾞｼｯｸM-PRO" panose="020F0600000000000000" pitchFamily="50" charset="-128"/>
                <a:ea typeface="HG丸ｺﾞｼｯｸM-PRO" panose="020F0600000000000000" pitchFamily="50" charset="-128"/>
              </a:rPr>
              <a:t>松本</a:t>
            </a:r>
            <a:r>
              <a:rPr kumimoji="1" lang="ja-JP" altLang="en-US" sz="1400" dirty="0">
                <a:latin typeface="HG丸ｺﾞｼｯｸM-PRO" panose="020F0600000000000000" pitchFamily="50" charset="-128"/>
                <a:ea typeface="HG丸ｺﾞｼｯｸM-PRO" panose="020F0600000000000000" pitchFamily="50" charset="-128"/>
              </a:rPr>
              <a:t>キックオフ</a:t>
            </a:r>
          </a:p>
        </p:txBody>
      </p:sp>
      <p:cxnSp>
        <p:nvCxnSpPr>
          <p:cNvPr id="49" name="直線コネクタ 48"/>
          <p:cNvCxnSpPr/>
          <p:nvPr/>
        </p:nvCxnSpPr>
        <p:spPr>
          <a:xfrm>
            <a:off x="0" y="4819282"/>
            <a:ext cx="91085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61451" y="4572815"/>
            <a:ext cx="1173501" cy="276999"/>
          </a:xfrm>
          <a:prstGeom prst="rect">
            <a:avLst/>
          </a:prstGeom>
          <a:noFill/>
          <a:ln w="3175">
            <a:noFill/>
          </a:ln>
          <a:effectLst/>
        </p:spPr>
        <p:txBody>
          <a:bodyPr wrap="square" rtlCol="0">
            <a:spAutoFit/>
          </a:bodyPr>
          <a:lstStyle/>
          <a:p>
            <a:r>
              <a:rPr kumimoji="1" lang="ja-JP" altLang="en-US" sz="1200" dirty="0">
                <a:latin typeface="HG丸ｺﾞｼｯｸM-PRO" panose="020F0600000000000000" pitchFamily="50" charset="-128"/>
                <a:ea typeface="HG丸ｺﾞｼｯｸM-PRO" panose="020F0600000000000000" pitchFamily="50" charset="-128"/>
              </a:rPr>
              <a:t>実際のプレー</a:t>
            </a:r>
          </a:p>
        </p:txBody>
      </p:sp>
      <p:sp>
        <p:nvSpPr>
          <p:cNvPr id="53" name="正方形/長方形 52"/>
          <p:cNvSpPr/>
          <p:nvPr/>
        </p:nvSpPr>
        <p:spPr>
          <a:xfrm>
            <a:off x="5004048" y="360626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329992" y="3654577"/>
            <a:ext cx="1799535" cy="307777"/>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r>
              <a:rPr lang="ja-JP" altLang="en-US" sz="1400" b="1" dirty="0">
                <a:solidFill>
                  <a:schemeClr val="accent3">
                    <a:lumMod val="75000"/>
                  </a:schemeClr>
                </a:solidFill>
                <a:latin typeface="HG丸ｺﾞｼｯｸM-PRO" panose="020F0600000000000000" pitchFamily="50" charset="-128"/>
                <a:ea typeface="HG丸ｺﾞｼｯｸM-PRO" panose="020F0600000000000000" pitchFamily="50" charset="-128"/>
              </a:rPr>
              <a:t>湘南</a:t>
            </a:r>
            <a:r>
              <a:rPr lang="ja-JP" altLang="en-US" sz="1400" dirty="0">
                <a:latin typeface="HG丸ｺﾞｼｯｸM-PRO" panose="020F0600000000000000" pitchFamily="50" charset="-128"/>
                <a:ea typeface="HG丸ｺﾞｼｯｸM-PRO" panose="020F0600000000000000" pitchFamily="50" charset="-128"/>
              </a:rPr>
              <a:t>の</a:t>
            </a:r>
            <a:r>
              <a:rPr lang="ja-JP" altLang="en-US" sz="1400" b="1" dirty="0">
                <a:solidFill>
                  <a:schemeClr val="accent5"/>
                </a:solidFill>
                <a:latin typeface="HG丸ｺﾞｼｯｸM-PRO" panose="020F0600000000000000" pitchFamily="50" charset="-128"/>
                <a:ea typeface="HG丸ｺﾞｼｯｸM-PRO" panose="020F0600000000000000" pitchFamily="50" charset="-128"/>
              </a:rPr>
              <a:t>守備</a:t>
            </a:r>
            <a:r>
              <a:rPr lang="ja-JP" altLang="en-US" sz="1400" dirty="0">
                <a:latin typeface="HG丸ｺﾞｼｯｸM-PRO" panose="020F0600000000000000" pitchFamily="50" charset="-128"/>
                <a:ea typeface="HG丸ｺﾞｼｯｸM-PRO" panose="020F0600000000000000" pitchFamily="50" charset="-128"/>
              </a:rPr>
              <a:t>の実現</a:t>
            </a:r>
            <a:endParaRPr kumimoji="1" lang="ja-JP" altLang="en-US" sz="1400" dirty="0">
              <a:latin typeface="HG丸ｺﾞｼｯｸM-PRO" panose="020F0600000000000000" pitchFamily="50" charset="-128"/>
              <a:ea typeface="HG丸ｺﾞｼｯｸM-PRO" panose="020F0600000000000000" pitchFamily="50" charset="-128"/>
            </a:endParaRPr>
          </a:p>
        </p:txBody>
      </p:sp>
      <p:sp>
        <p:nvSpPr>
          <p:cNvPr id="31" name="右矢印 30"/>
          <p:cNvSpPr/>
          <p:nvPr/>
        </p:nvSpPr>
        <p:spPr>
          <a:xfrm rot="4500000">
            <a:off x="4843805" y="3444409"/>
            <a:ext cx="432048" cy="21602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11827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descr="C:\Users\kamiya\Dropbox\chijo\スポーツデータ解析コンペ\提出資料\新しいフォルダー\mu0627-2.png"/>
          <p:cNvPicPr>
            <a:picLocks noChangeAspect="1" noChangeArrowheads="1"/>
          </p:cNvPicPr>
          <p:nvPr/>
        </p:nvPicPr>
        <p:blipFill rotWithShape="1">
          <a:blip r:embed="rId2">
            <a:extLst>
              <a:ext uri="{28A0092B-C50C-407E-A947-70E740481C1C}">
                <a14:useLocalDpi xmlns:a14="http://schemas.microsoft.com/office/drawing/2010/main" val="0"/>
              </a:ext>
            </a:extLst>
          </a:blip>
          <a:srcRect l="9461" t="4059" r="6869" b="27068"/>
          <a:stretch/>
        </p:blipFill>
        <p:spPr bwMode="auto">
          <a:xfrm>
            <a:off x="-1" y="774229"/>
            <a:ext cx="9144001" cy="2798787"/>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a:t>検知された変化点の解釈</a:t>
            </a:r>
            <a:endParaRPr kumimoji="1" lang="ja-JP" altLang="en-US" sz="2000" dirty="0"/>
          </a:p>
        </p:txBody>
      </p:sp>
      <p:sp>
        <p:nvSpPr>
          <p:cNvPr id="4" name="スライド番号プレースホルダー 3"/>
          <p:cNvSpPr>
            <a:spLocks noGrp="1"/>
          </p:cNvSpPr>
          <p:nvPr>
            <p:ph type="sldNum" sz="quarter" idx="12"/>
          </p:nvPr>
        </p:nvSpPr>
        <p:spPr/>
        <p:txBody>
          <a:bodyPr/>
          <a:lstStyle/>
          <a:p>
            <a:fld id="{26D63DF9-FE85-4E18-AD75-E249AD29C6E2}" type="slidenum">
              <a:rPr kumimoji="1" lang="ja-JP" altLang="en-US" smtClean="0"/>
              <a:t>27</a:t>
            </a:fld>
            <a:endParaRPr kumimoji="1" lang="ja-JP" altLang="en-US"/>
          </a:p>
        </p:txBody>
      </p:sp>
      <p:pic>
        <p:nvPicPr>
          <p:cNvPr id="67" name="Picture 2" descr="C:\Users\kamiya\Dropbox\chijo\スポーツデータ解析コンペ\提出資料\新しいフォルダー\mu0627-2.png"/>
          <p:cNvPicPr>
            <a:picLocks noChangeAspect="1" noChangeArrowheads="1"/>
          </p:cNvPicPr>
          <p:nvPr/>
        </p:nvPicPr>
        <p:blipFill rotWithShape="1">
          <a:blip r:embed="rId2">
            <a:extLst>
              <a:ext uri="{28A0092B-C50C-407E-A947-70E740481C1C}">
                <a14:useLocalDpi xmlns:a14="http://schemas.microsoft.com/office/drawing/2010/main" val="0"/>
              </a:ext>
            </a:extLst>
          </a:blip>
          <a:srcRect l="9409" t="70818" r="8142" b="7294"/>
          <a:stretch/>
        </p:blipFill>
        <p:spPr bwMode="auto">
          <a:xfrm>
            <a:off x="0" y="3487191"/>
            <a:ext cx="9010542" cy="1195362"/>
          </a:xfrm>
          <a:prstGeom prst="rect">
            <a:avLst/>
          </a:prstGeom>
          <a:noFill/>
          <a:extLst>
            <a:ext uri="{909E8E84-426E-40DD-AFC4-6F175D3DCCD1}">
              <a14:hiddenFill xmlns:a14="http://schemas.microsoft.com/office/drawing/2010/main">
                <a:solidFill>
                  <a:srgbClr val="FFFFFF"/>
                </a:solidFill>
              </a14:hiddenFill>
            </a:ext>
          </a:extLst>
        </p:spPr>
      </p:pic>
      <p:sp>
        <p:nvSpPr>
          <p:cNvPr id="29" name="正方形/長方形 28"/>
          <p:cNvSpPr/>
          <p:nvPr/>
        </p:nvSpPr>
        <p:spPr>
          <a:xfrm>
            <a:off x="1212563" y="3605108"/>
            <a:ext cx="30923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997001" y="915127"/>
            <a:ext cx="309238" cy="2555416"/>
          </a:xfrm>
          <a:prstGeom prst="rect">
            <a:avLst/>
          </a:prstGeom>
          <a:gradFill>
            <a:gsLst>
              <a:gs pos="0">
                <a:schemeClr val="tx1">
                  <a:lumMod val="75000"/>
                  <a:lumOff val="25000"/>
                  <a:alpha val="40000"/>
                </a:schemeClr>
              </a:gs>
              <a:gs pos="100000">
                <a:schemeClr val="tx1">
                  <a:lumMod val="50000"/>
                  <a:lumOff val="50000"/>
                  <a:alpha val="2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1644149" y="3605108"/>
            <a:ext cx="30923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1475656" y="915127"/>
            <a:ext cx="30923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2115107" y="3605108"/>
            <a:ext cx="30923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2538842" y="3605108"/>
            <a:ext cx="30923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3732535" y="360510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7083813" y="360510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8313721" y="360510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5813070" y="360510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1979712" y="915127"/>
            <a:ext cx="30923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2445628" y="915127"/>
            <a:ext cx="30923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3546954" y="915127"/>
            <a:ext cx="43204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5652120" y="915127"/>
            <a:ext cx="43204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7020272" y="915127"/>
            <a:ext cx="43204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8167010" y="915127"/>
            <a:ext cx="43204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9206932" y="1556792"/>
            <a:ext cx="1261884" cy="307777"/>
          </a:xfrm>
          <a:prstGeom prst="rect">
            <a:avLst/>
          </a:prstGeom>
          <a:noFill/>
        </p:spPr>
        <p:txBody>
          <a:bodyPr wrap="none" rtlCol="0">
            <a:spAutoFit/>
          </a:bodyPr>
          <a:lstStyle/>
          <a:p>
            <a:r>
              <a:rPr lang="ja-JP" altLang="en-US" sz="1400" dirty="0">
                <a:latin typeface="HG丸ｺﾞｼｯｸM-PRO" panose="020F0600000000000000" pitchFamily="50" charset="-128"/>
                <a:ea typeface="HG丸ｺﾞｼｯｸM-PRO" panose="020F0600000000000000" pitchFamily="50" charset="-128"/>
              </a:rPr>
              <a:t>湘南</a:t>
            </a:r>
            <a:r>
              <a:rPr kumimoji="1" lang="ja-JP" altLang="en-US" sz="1400" dirty="0">
                <a:latin typeface="HG丸ｺﾞｼｯｸM-PRO" panose="020F0600000000000000" pitchFamily="50" charset="-128"/>
                <a:ea typeface="HG丸ｺﾞｼｯｸM-PRO" panose="020F0600000000000000" pitchFamily="50" charset="-128"/>
              </a:rPr>
              <a:t>攻撃方向</a:t>
            </a:r>
          </a:p>
        </p:txBody>
      </p:sp>
      <p:sp>
        <p:nvSpPr>
          <p:cNvPr id="69" name="下矢印 68"/>
          <p:cNvSpPr/>
          <p:nvPr/>
        </p:nvSpPr>
        <p:spPr>
          <a:xfrm rot="10800000">
            <a:off x="9142229" y="1615128"/>
            <a:ext cx="104125" cy="19110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6266096" y="3654577"/>
            <a:ext cx="1799535" cy="307777"/>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r>
              <a:rPr lang="ja-JP" altLang="en-US" sz="1400" b="1" dirty="0">
                <a:solidFill>
                  <a:schemeClr val="tx2"/>
                </a:solidFill>
                <a:latin typeface="HG丸ｺﾞｼｯｸM-PRO" panose="020F0600000000000000" pitchFamily="50" charset="-128"/>
                <a:ea typeface="HG丸ｺﾞｼｯｸM-PRO" panose="020F0600000000000000" pitchFamily="50" charset="-128"/>
              </a:rPr>
              <a:t>松本</a:t>
            </a:r>
            <a:r>
              <a:rPr lang="ja-JP" altLang="en-US" sz="1400" dirty="0">
                <a:latin typeface="HG丸ｺﾞｼｯｸM-PRO" panose="020F0600000000000000" pitchFamily="50" charset="-128"/>
                <a:ea typeface="HG丸ｺﾞｼｯｸM-PRO" panose="020F0600000000000000" pitchFamily="50" charset="-128"/>
              </a:rPr>
              <a:t>の</a:t>
            </a:r>
            <a:r>
              <a:rPr lang="ja-JP" altLang="en-US" sz="1400" b="1" dirty="0">
                <a:solidFill>
                  <a:schemeClr val="accent5"/>
                </a:solidFill>
                <a:latin typeface="HG丸ｺﾞｼｯｸM-PRO" panose="020F0600000000000000" pitchFamily="50" charset="-128"/>
                <a:ea typeface="HG丸ｺﾞｼｯｸM-PRO" panose="020F0600000000000000" pitchFamily="50" charset="-128"/>
              </a:rPr>
              <a:t>守勢</a:t>
            </a:r>
            <a:r>
              <a:rPr lang="ja-JP" altLang="en-US" sz="1400" dirty="0">
                <a:latin typeface="HG丸ｺﾞｼｯｸM-PRO" panose="020F0600000000000000" pitchFamily="50" charset="-128"/>
                <a:ea typeface="HG丸ｺﾞｼｯｸM-PRO" panose="020F0600000000000000" pitchFamily="50" charset="-128"/>
              </a:rPr>
              <a:t>の実現</a:t>
            </a:r>
            <a:endParaRPr kumimoji="1" lang="ja-JP" altLang="en-US" sz="1400" dirty="0">
              <a:latin typeface="HG丸ｺﾞｼｯｸM-PRO" panose="020F0600000000000000" pitchFamily="50" charset="-128"/>
              <a:ea typeface="HG丸ｺﾞｼｯｸM-PRO" panose="020F0600000000000000" pitchFamily="50" charset="-128"/>
            </a:endParaRPr>
          </a:p>
        </p:txBody>
      </p:sp>
      <p:sp>
        <p:nvSpPr>
          <p:cNvPr id="31" name="右矢印 30"/>
          <p:cNvSpPr/>
          <p:nvPr/>
        </p:nvSpPr>
        <p:spPr>
          <a:xfrm rot="4500000">
            <a:off x="5746906" y="3444409"/>
            <a:ext cx="432048" cy="21602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6169707" y="2496934"/>
            <a:ext cx="2167730" cy="307777"/>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r>
              <a:rPr kumimoji="1" lang="ja-JP" altLang="en-US" sz="1400" b="1" dirty="0">
                <a:solidFill>
                  <a:schemeClr val="accent4"/>
                </a:solidFill>
                <a:latin typeface="HG丸ｺﾞｼｯｸM-PRO" panose="020F0600000000000000" pitchFamily="50" charset="-128"/>
                <a:ea typeface="HG丸ｺﾞｼｯｸM-PRO" panose="020F0600000000000000" pitchFamily="50" charset="-128"/>
              </a:rPr>
              <a:t>松本</a:t>
            </a:r>
            <a:r>
              <a:rPr kumimoji="1" lang="ja-JP" altLang="en-US" sz="1400" dirty="0">
                <a:latin typeface="HG丸ｺﾞｼｯｸM-PRO" panose="020F0600000000000000" pitchFamily="50" charset="-128"/>
                <a:ea typeface="HG丸ｺﾞｼｯｸM-PRO" panose="020F0600000000000000" pitchFamily="50" charset="-128"/>
              </a:rPr>
              <a:t>の守備脆弱度が減少</a:t>
            </a:r>
          </a:p>
        </p:txBody>
      </p:sp>
      <p:sp>
        <p:nvSpPr>
          <p:cNvPr id="47" name="右矢印 46"/>
          <p:cNvSpPr/>
          <p:nvPr/>
        </p:nvSpPr>
        <p:spPr>
          <a:xfrm rot="16200000">
            <a:off x="5838156" y="4661680"/>
            <a:ext cx="215562" cy="2160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8" name="テキスト ボックス 47"/>
          <p:cNvSpPr txBox="1"/>
          <p:nvPr/>
        </p:nvSpPr>
        <p:spPr>
          <a:xfrm>
            <a:off x="4932040" y="4955579"/>
            <a:ext cx="2048037" cy="523220"/>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kumimoji="1" lang="ja-JP" altLang="en-US" sz="1400" dirty="0">
                <a:latin typeface="HG丸ｺﾞｼｯｸM-PRO" panose="020F0600000000000000" pitchFamily="50" charset="-128"/>
                <a:ea typeface="HG丸ｺﾞｼｯｸM-PRO" panose="020F0600000000000000" pitchFamily="50" charset="-128"/>
              </a:rPr>
              <a:t>複数選手の交代により</a:t>
            </a:r>
            <a:endParaRPr kumimoji="1" lang="en-US" altLang="ja-JP" sz="1400" dirty="0">
              <a:latin typeface="HG丸ｺﾞｼｯｸM-PRO" panose="020F0600000000000000" pitchFamily="50" charset="-128"/>
              <a:ea typeface="HG丸ｺﾞｼｯｸM-PRO" panose="020F0600000000000000" pitchFamily="50" charset="-128"/>
            </a:endParaRPr>
          </a:p>
          <a:p>
            <a:pPr algn="ctr"/>
            <a:r>
              <a:rPr lang="ja-JP" altLang="en-US" sz="1400" b="1" dirty="0">
                <a:solidFill>
                  <a:schemeClr val="tx2"/>
                </a:solidFill>
                <a:latin typeface="HG丸ｺﾞｼｯｸM-PRO" panose="020F0600000000000000" pitchFamily="50" charset="-128"/>
                <a:ea typeface="HG丸ｺﾞｼｯｸM-PRO" panose="020F0600000000000000" pitchFamily="50" charset="-128"/>
              </a:rPr>
              <a:t>松本</a:t>
            </a:r>
            <a:r>
              <a:rPr lang="ja-JP" altLang="en-US" sz="1400" dirty="0">
                <a:latin typeface="HG丸ｺﾞｼｯｸM-PRO" panose="020F0600000000000000" pitchFamily="50" charset="-128"/>
                <a:ea typeface="HG丸ｺﾞｼｯｸM-PRO" panose="020F0600000000000000" pitchFamily="50" charset="-128"/>
              </a:rPr>
              <a:t>守備の立て直しか</a:t>
            </a:r>
            <a:endParaRPr kumimoji="1" lang="ja-JP" altLang="en-US" sz="1400" dirty="0">
              <a:latin typeface="HG丸ｺﾞｼｯｸM-PRO" panose="020F0600000000000000" pitchFamily="50" charset="-128"/>
              <a:ea typeface="HG丸ｺﾞｼｯｸM-PRO" panose="020F0600000000000000" pitchFamily="50" charset="-128"/>
            </a:endParaRPr>
          </a:p>
        </p:txBody>
      </p:sp>
      <p:cxnSp>
        <p:nvCxnSpPr>
          <p:cNvPr id="49" name="直線コネクタ 48"/>
          <p:cNvCxnSpPr/>
          <p:nvPr/>
        </p:nvCxnSpPr>
        <p:spPr>
          <a:xfrm>
            <a:off x="0" y="4819282"/>
            <a:ext cx="91085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61451" y="4572815"/>
            <a:ext cx="1173501" cy="276999"/>
          </a:xfrm>
          <a:prstGeom prst="rect">
            <a:avLst/>
          </a:prstGeom>
          <a:noFill/>
          <a:ln w="3175">
            <a:noFill/>
          </a:ln>
          <a:effectLst/>
        </p:spPr>
        <p:txBody>
          <a:bodyPr wrap="square" rtlCol="0">
            <a:spAutoFit/>
          </a:bodyPr>
          <a:lstStyle/>
          <a:p>
            <a:r>
              <a:rPr kumimoji="1" lang="ja-JP" altLang="en-US" sz="1200" dirty="0">
                <a:latin typeface="HG丸ｺﾞｼｯｸM-PRO" panose="020F0600000000000000" pitchFamily="50" charset="-128"/>
                <a:ea typeface="HG丸ｺﾞｼｯｸM-PRO" panose="020F0600000000000000" pitchFamily="50" charset="-128"/>
              </a:rPr>
              <a:t>実際のプレー</a:t>
            </a:r>
          </a:p>
        </p:txBody>
      </p:sp>
      <p:sp>
        <p:nvSpPr>
          <p:cNvPr id="51" name="正方形/長方形 50"/>
          <p:cNvSpPr/>
          <p:nvPr/>
        </p:nvSpPr>
        <p:spPr>
          <a:xfrm>
            <a:off x="4716016" y="914224"/>
            <a:ext cx="432048" cy="2556319"/>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5004048" y="360626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96321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descr="C:\Users\kamiya\Dropbox\chijo\スポーツデータ解析コンペ\提出資料\新しいフォルダー\mu0627-2.png"/>
          <p:cNvPicPr>
            <a:picLocks noChangeAspect="1" noChangeArrowheads="1"/>
          </p:cNvPicPr>
          <p:nvPr/>
        </p:nvPicPr>
        <p:blipFill rotWithShape="1">
          <a:blip r:embed="rId2">
            <a:extLst>
              <a:ext uri="{28A0092B-C50C-407E-A947-70E740481C1C}">
                <a14:useLocalDpi xmlns:a14="http://schemas.microsoft.com/office/drawing/2010/main" val="0"/>
              </a:ext>
            </a:extLst>
          </a:blip>
          <a:srcRect l="9461" t="4059" r="6869" b="27068"/>
          <a:stretch/>
        </p:blipFill>
        <p:spPr bwMode="auto">
          <a:xfrm>
            <a:off x="-1" y="774229"/>
            <a:ext cx="9144001" cy="2798787"/>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a:t>検知された変化点の解釈</a:t>
            </a:r>
            <a:endParaRPr kumimoji="1" lang="ja-JP" altLang="en-US" sz="2000" dirty="0"/>
          </a:p>
        </p:txBody>
      </p:sp>
      <p:sp>
        <p:nvSpPr>
          <p:cNvPr id="4" name="スライド番号プレースホルダー 3"/>
          <p:cNvSpPr>
            <a:spLocks noGrp="1"/>
          </p:cNvSpPr>
          <p:nvPr>
            <p:ph type="sldNum" sz="quarter" idx="12"/>
          </p:nvPr>
        </p:nvSpPr>
        <p:spPr/>
        <p:txBody>
          <a:bodyPr/>
          <a:lstStyle/>
          <a:p>
            <a:fld id="{26D63DF9-FE85-4E18-AD75-E249AD29C6E2}" type="slidenum">
              <a:rPr kumimoji="1" lang="ja-JP" altLang="en-US" smtClean="0"/>
              <a:t>28</a:t>
            </a:fld>
            <a:endParaRPr kumimoji="1" lang="ja-JP" altLang="en-US"/>
          </a:p>
        </p:txBody>
      </p:sp>
      <p:pic>
        <p:nvPicPr>
          <p:cNvPr id="67" name="Picture 2" descr="C:\Users\kamiya\Dropbox\chijo\スポーツデータ解析コンペ\提出資料\新しいフォルダー\mu0627-2.png"/>
          <p:cNvPicPr>
            <a:picLocks noChangeAspect="1" noChangeArrowheads="1"/>
          </p:cNvPicPr>
          <p:nvPr/>
        </p:nvPicPr>
        <p:blipFill rotWithShape="1">
          <a:blip r:embed="rId2">
            <a:extLst>
              <a:ext uri="{28A0092B-C50C-407E-A947-70E740481C1C}">
                <a14:useLocalDpi xmlns:a14="http://schemas.microsoft.com/office/drawing/2010/main" val="0"/>
              </a:ext>
            </a:extLst>
          </a:blip>
          <a:srcRect l="9409" t="70818" r="8142" b="7294"/>
          <a:stretch/>
        </p:blipFill>
        <p:spPr bwMode="auto">
          <a:xfrm>
            <a:off x="0" y="3487191"/>
            <a:ext cx="9010542" cy="1195362"/>
          </a:xfrm>
          <a:prstGeom prst="rect">
            <a:avLst/>
          </a:prstGeom>
          <a:noFill/>
          <a:extLst>
            <a:ext uri="{909E8E84-426E-40DD-AFC4-6F175D3DCCD1}">
              <a14:hiddenFill xmlns:a14="http://schemas.microsoft.com/office/drawing/2010/main">
                <a:solidFill>
                  <a:srgbClr val="FFFFFF"/>
                </a:solidFill>
              </a14:hiddenFill>
            </a:ext>
          </a:extLst>
        </p:spPr>
      </p:pic>
      <p:sp>
        <p:nvSpPr>
          <p:cNvPr id="29" name="正方形/長方形 28"/>
          <p:cNvSpPr/>
          <p:nvPr/>
        </p:nvSpPr>
        <p:spPr>
          <a:xfrm>
            <a:off x="1212563" y="3605108"/>
            <a:ext cx="30923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997001" y="915127"/>
            <a:ext cx="309238" cy="2555416"/>
          </a:xfrm>
          <a:prstGeom prst="rect">
            <a:avLst/>
          </a:prstGeom>
          <a:gradFill>
            <a:gsLst>
              <a:gs pos="0">
                <a:schemeClr val="tx1">
                  <a:lumMod val="75000"/>
                  <a:lumOff val="25000"/>
                  <a:alpha val="40000"/>
                </a:schemeClr>
              </a:gs>
              <a:gs pos="100000">
                <a:schemeClr val="tx1">
                  <a:lumMod val="50000"/>
                  <a:lumOff val="50000"/>
                  <a:alpha val="2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1644149" y="3605108"/>
            <a:ext cx="30923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1475656" y="915127"/>
            <a:ext cx="30923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2115107" y="3605108"/>
            <a:ext cx="30923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2538842" y="3605108"/>
            <a:ext cx="30923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3732535" y="360510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7083813" y="360510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8316416" y="360510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5813070" y="360510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1979712" y="915127"/>
            <a:ext cx="30923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2445628" y="915127"/>
            <a:ext cx="30923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3546954" y="915127"/>
            <a:ext cx="43204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5652120" y="915127"/>
            <a:ext cx="43204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7020272" y="915127"/>
            <a:ext cx="43204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8172400" y="915127"/>
            <a:ext cx="432048" cy="25554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9206932" y="1556792"/>
            <a:ext cx="1261884" cy="307777"/>
          </a:xfrm>
          <a:prstGeom prst="rect">
            <a:avLst/>
          </a:prstGeom>
          <a:noFill/>
        </p:spPr>
        <p:txBody>
          <a:bodyPr wrap="none" rtlCol="0">
            <a:spAutoFit/>
          </a:bodyPr>
          <a:lstStyle/>
          <a:p>
            <a:r>
              <a:rPr lang="ja-JP" altLang="en-US" sz="1400" dirty="0">
                <a:latin typeface="HG丸ｺﾞｼｯｸM-PRO" panose="020F0600000000000000" pitchFamily="50" charset="-128"/>
                <a:ea typeface="HG丸ｺﾞｼｯｸM-PRO" panose="020F0600000000000000" pitchFamily="50" charset="-128"/>
              </a:rPr>
              <a:t>湘南</a:t>
            </a:r>
            <a:r>
              <a:rPr kumimoji="1" lang="ja-JP" altLang="en-US" sz="1400" dirty="0">
                <a:latin typeface="HG丸ｺﾞｼｯｸM-PRO" panose="020F0600000000000000" pitchFamily="50" charset="-128"/>
                <a:ea typeface="HG丸ｺﾞｼｯｸM-PRO" panose="020F0600000000000000" pitchFamily="50" charset="-128"/>
              </a:rPr>
              <a:t>攻撃方向</a:t>
            </a:r>
          </a:p>
        </p:txBody>
      </p:sp>
      <p:sp>
        <p:nvSpPr>
          <p:cNvPr id="69" name="下矢印 68"/>
          <p:cNvSpPr/>
          <p:nvPr/>
        </p:nvSpPr>
        <p:spPr>
          <a:xfrm rot="10800000">
            <a:off x="9142229" y="1615128"/>
            <a:ext cx="104125" cy="19110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6366696" y="3654577"/>
            <a:ext cx="1799535" cy="307777"/>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pPr algn="r"/>
            <a:r>
              <a:rPr lang="ja-JP" altLang="en-US" sz="1400" b="1" dirty="0">
                <a:solidFill>
                  <a:schemeClr val="tx2"/>
                </a:solidFill>
                <a:latin typeface="HG丸ｺﾞｼｯｸM-PRO" panose="020F0600000000000000" pitchFamily="50" charset="-128"/>
                <a:ea typeface="HG丸ｺﾞｼｯｸM-PRO" panose="020F0600000000000000" pitchFamily="50" charset="-128"/>
              </a:rPr>
              <a:t>松本</a:t>
            </a:r>
            <a:r>
              <a:rPr lang="ja-JP" altLang="en-US" sz="1400" dirty="0">
                <a:latin typeface="HG丸ｺﾞｼｯｸM-PRO" panose="020F0600000000000000" pitchFamily="50" charset="-128"/>
                <a:ea typeface="HG丸ｺﾞｼｯｸM-PRO" panose="020F0600000000000000" pitchFamily="50" charset="-128"/>
              </a:rPr>
              <a:t>の</a:t>
            </a:r>
            <a:r>
              <a:rPr lang="ja-JP" altLang="en-US" sz="1400" b="1" dirty="0">
                <a:solidFill>
                  <a:schemeClr val="accent2"/>
                </a:solidFill>
                <a:latin typeface="HG丸ｺﾞｼｯｸM-PRO" panose="020F0600000000000000" pitchFamily="50" charset="-128"/>
                <a:ea typeface="HG丸ｺﾞｼｯｸM-PRO" panose="020F0600000000000000" pitchFamily="50" charset="-128"/>
              </a:rPr>
              <a:t>攻勢</a:t>
            </a:r>
            <a:r>
              <a:rPr lang="ja-JP" altLang="en-US" sz="1400" dirty="0">
                <a:latin typeface="HG丸ｺﾞｼｯｸM-PRO" panose="020F0600000000000000" pitchFamily="50" charset="-128"/>
                <a:ea typeface="HG丸ｺﾞｼｯｸM-PRO" panose="020F0600000000000000" pitchFamily="50" charset="-128"/>
              </a:rPr>
              <a:t>への転換</a:t>
            </a:r>
            <a:endParaRPr kumimoji="1" lang="ja-JP" altLang="en-US" sz="1400" dirty="0">
              <a:latin typeface="HG丸ｺﾞｼｯｸM-PRO" panose="020F0600000000000000" pitchFamily="50" charset="-128"/>
              <a:ea typeface="HG丸ｺﾞｼｯｸM-PRO" panose="020F0600000000000000" pitchFamily="50" charset="-128"/>
            </a:endParaRPr>
          </a:p>
        </p:txBody>
      </p:sp>
      <p:sp>
        <p:nvSpPr>
          <p:cNvPr id="31" name="右矢印 30"/>
          <p:cNvSpPr/>
          <p:nvPr/>
        </p:nvSpPr>
        <p:spPr>
          <a:xfrm rot="4500000">
            <a:off x="8228181" y="3444409"/>
            <a:ext cx="432048" cy="21602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5868144" y="2689175"/>
            <a:ext cx="2167730" cy="307777"/>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pPr algn="r"/>
            <a:r>
              <a:rPr kumimoji="1" lang="ja-JP" altLang="en-US" sz="1400" b="1" dirty="0">
                <a:solidFill>
                  <a:schemeClr val="accent3">
                    <a:lumMod val="75000"/>
                  </a:schemeClr>
                </a:solidFill>
                <a:latin typeface="HG丸ｺﾞｼｯｸM-PRO" panose="020F0600000000000000" pitchFamily="50" charset="-128"/>
                <a:ea typeface="HG丸ｺﾞｼｯｸM-PRO" panose="020F0600000000000000" pitchFamily="50" charset="-128"/>
              </a:rPr>
              <a:t>湘南</a:t>
            </a:r>
            <a:r>
              <a:rPr kumimoji="1" lang="ja-JP" altLang="en-US" sz="1400" dirty="0">
                <a:latin typeface="HG丸ｺﾞｼｯｸM-PRO" panose="020F0600000000000000" pitchFamily="50" charset="-128"/>
                <a:ea typeface="HG丸ｺﾞｼｯｸM-PRO" panose="020F0600000000000000" pitchFamily="50" charset="-128"/>
              </a:rPr>
              <a:t>の守備脆弱度が上昇</a:t>
            </a:r>
          </a:p>
        </p:txBody>
      </p:sp>
      <p:sp>
        <p:nvSpPr>
          <p:cNvPr id="47" name="右矢印 46"/>
          <p:cNvSpPr/>
          <p:nvPr/>
        </p:nvSpPr>
        <p:spPr>
          <a:xfrm rot="16200000">
            <a:off x="8388655" y="4661680"/>
            <a:ext cx="215562" cy="2160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8" name="テキスト ボックス 47"/>
          <p:cNvSpPr txBox="1"/>
          <p:nvPr/>
        </p:nvSpPr>
        <p:spPr>
          <a:xfrm>
            <a:off x="6916451" y="4955579"/>
            <a:ext cx="2048037" cy="523220"/>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kumimoji="1" lang="ja-JP" altLang="en-US" sz="1400" dirty="0">
                <a:latin typeface="HG丸ｺﾞｼｯｸM-PRO" panose="020F0600000000000000" pitchFamily="50" charset="-128"/>
                <a:ea typeface="HG丸ｺﾞｼｯｸM-PRO" panose="020F0600000000000000" pitchFamily="50" charset="-128"/>
              </a:rPr>
              <a:t>同点弾を狙った</a:t>
            </a:r>
            <a:endParaRPr kumimoji="1" lang="en-US" altLang="ja-JP" sz="1400" dirty="0">
              <a:latin typeface="HG丸ｺﾞｼｯｸM-PRO" panose="020F0600000000000000" pitchFamily="50" charset="-128"/>
              <a:ea typeface="HG丸ｺﾞｼｯｸM-PRO" panose="020F0600000000000000" pitchFamily="50" charset="-128"/>
            </a:endParaRPr>
          </a:p>
          <a:p>
            <a:pPr algn="ctr"/>
            <a:r>
              <a:rPr lang="ja-JP" altLang="en-US" sz="1400" b="1" dirty="0">
                <a:solidFill>
                  <a:schemeClr val="tx2"/>
                </a:solidFill>
                <a:latin typeface="HG丸ｺﾞｼｯｸM-PRO" panose="020F0600000000000000" pitchFamily="50" charset="-128"/>
                <a:ea typeface="HG丸ｺﾞｼｯｸM-PRO" panose="020F0600000000000000" pitchFamily="50" charset="-128"/>
              </a:rPr>
              <a:t>松本</a:t>
            </a:r>
            <a:r>
              <a:rPr lang="ja-JP" altLang="en-US" sz="1400" dirty="0">
                <a:latin typeface="HG丸ｺﾞｼｯｸM-PRO" panose="020F0600000000000000" pitchFamily="50" charset="-128"/>
                <a:ea typeface="HG丸ｺﾞｼｯｸM-PRO" panose="020F0600000000000000" pitchFamily="50" charset="-128"/>
              </a:rPr>
              <a:t>の攻撃が確認</a:t>
            </a:r>
            <a:endParaRPr kumimoji="1" lang="ja-JP" altLang="en-US" sz="1400" dirty="0">
              <a:latin typeface="HG丸ｺﾞｼｯｸM-PRO" panose="020F0600000000000000" pitchFamily="50" charset="-128"/>
              <a:ea typeface="HG丸ｺﾞｼｯｸM-PRO" panose="020F0600000000000000" pitchFamily="50" charset="-128"/>
            </a:endParaRPr>
          </a:p>
        </p:txBody>
      </p:sp>
      <p:cxnSp>
        <p:nvCxnSpPr>
          <p:cNvPr id="49" name="直線コネクタ 48"/>
          <p:cNvCxnSpPr/>
          <p:nvPr/>
        </p:nvCxnSpPr>
        <p:spPr>
          <a:xfrm>
            <a:off x="0" y="4819282"/>
            <a:ext cx="91085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61451" y="4572815"/>
            <a:ext cx="1173501" cy="276999"/>
          </a:xfrm>
          <a:prstGeom prst="rect">
            <a:avLst/>
          </a:prstGeom>
          <a:noFill/>
          <a:ln w="3175">
            <a:noFill/>
          </a:ln>
          <a:effectLst/>
        </p:spPr>
        <p:txBody>
          <a:bodyPr wrap="square" rtlCol="0">
            <a:spAutoFit/>
          </a:bodyPr>
          <a:lstStyle/>
          <a:p>
            <a:r>
              <a:rPr kumimoji="1" lang="ja-JP" altLang="en-US" sz="1200" dirty="0">
                <a:latin typeface="HG丸ｺﾞｼｯｸM-PRO" panose="020F0600000000000000" pitchFamily="50" charset="-128"/>
                <a:ea typeface="HG丸ｺﾞｼｯｸM-PRO" panose="020F0600000000000000" pitchFamily="50" charset="-128"/>
              </a:rPr>
              <a:t>実際のプレー</a:t>
            </a:r>
          </a:p>
        </p:txBody>
      </p:sp>
      <p:sp>
        <p:nvSpPr>
          <p:cNvPr id="52" name="テキスト ボックス 51"/>
          <p:cNvSpPr txBox="1"/>
          <p:nvPr/>
        </p:nvSpPr>
        <p:spPr>
          <a:xfrm>
            <a:off x="6210714" y="1033572"/>
            <a:ext cx="1817670" cy="523220"/>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pPr algn="r"/>
            <a:r>
              <a:rPr kumimoji="1" lang="ja-JP" altLang="en-US" sz="1400" b="1" dirty="0">
                <a:solidFill>
                  <a:schemeClr val="accent5"/>
                </a:solidFill>
                <a:latin typeface="HG丸ｺﾞｼｯｸM-PRO" panose="020F0600000000000000" pitchFamily="50" charset="-128"/>
                <a:ea typeface="HG丸ｺﾞｼｯｸM-PRO" panose="020F0600000000000000" pitchFamily="50" charset="-128"/>
              </a:rPr>
              <a:t>ボール</a:t>
            </a:r>
            <a:r>
              <a:rPr lang="ja-JP" altLang="en-US" sz="1400" dirty="0">
                <a:latin typeface="HG丸ｺﾞｼｯｸM-PRO" panose="020F0600000000000000" pitchFamily="50" charset="-128"/>
                <a:ea typeface="HG丸ｺﾞｼｯｸM-PRO" panose="020F0600000000000000" pitchFamily="50" charset="-128"/>
              </a:rPr>
              <a:t>位置が</a:t>
            </a:r>
            <a:endParaRPr lang="en-US" altLang="ja-JP" sz="1400" dirty="0">
              <a:latin typeface="HG丸ｺﾞｼｯｸM-PRO" panose="020F0600000000000000" pitchFamily="50" charset="-128"/>
              <a:ea typeface="HG丸ｺﾞｼｯｸM-PRO" panose="020F0600000000000000" pitchFamily="50" charset="-128"/>
            </a:endParaRPr>
          </a:p>
          <a:p>
            <a:pPr algn="r"/>
            <a:r>
              <a:rPr lang="ja-JP" altLang="en-US" sz="1400" dirty="0">
                <a:latin typeface="HG丸ｺﾞｼｯｸM-PRO" panose="020F0600000000000000" pitchFamily="50" charset="-128"/>
                <a:ea typeface="HG丸ｺﾞｼｯｸM-PRO" panose="020F0600000000000000" pitchFamily="50" charset="-128"/>
              </a:rPr>
              <a:t>松本攻撃方向に移動</a:t>
            </a:r>
            <a:endParaRPr kumimoji="1" lang="en-US" altLang="ja-JP" sz="1400" dirty="0">
              <a:latin typeface="HG丸ｺﾞｼｯｸM-PRO" panose="020F0600000000000000" pitchFamily="50" charset="-128"/>
              <a:ea typeface="HG丸ｺﾞｼｯｸM-PRO" panose="020F0600000000000000" pitchFamily="50" charset="-128"/>
            </a:endParaRPr>
          </a:p>
        </p:txBody>
      </p:sp>
      <p:sp>
        <p:nvSpPr>
          <p:cNvPr id="53" name="正方形/長方形 52"/>
          <p:cNvSpPr/>
          <p:nvPr/>
        </p:nvSpPr>
        <p:spPr>
          <a:xfrm>
            <a:off x="4716016" y="914224"/>
            <a:ext cx="432048" cy="2556319"/>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5004048" y="3606268"/>
            <a:ext cx="432048" cy="885539"/>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7841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3200" b="0" dirty="0"/>
              <a:t>結果の解釈</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250825" y="4221088"/>
                <a:ext cx="8893175" cy="2520280"/>
              </a:xfrm>
            </p:spPr>
            <p:txBody>
              <a:bodyPr/>
              <a:lstStyle/>
              <a:p>
                <a:r>
                  <a:rPr kumimoji="1" lang="ja-JP" altLang="en-US" dirty="0"/>
                  <a:t>パラメータ</a:t>
                </a:r>
                <a14:m>
                  <m:oMath xmlns:m="http://schemas.openxmlformats.org/officeDocument/2006/math">
                    <m:r>
                      <a:rPr kumimoji="1" lang="en-US" altLang="ja-JP" i="1" dirty="0" smtClean="0">
                        <a:latin typeface="Cambria Math"/>
                      </a:rPr>
                      <m:t>𝜇</m:t>
                    </m:r>
                  </m:oMath>
                </a14:m>
                <a:r>
                  <a:rPr kumimoji="1" lang="ja-JP" altLang="en-US" dirty="0"/>
                  <a:t>の推定値うち、ボールの</a:t>
                </a:r>
                <a:r>
                  <a:rPr kumimoji="1" lang="en-US" altLang="ja-JP" dirty="0"/>
                  <a:t>X</a:t>
                </a:r>
                <a:r>
                  <a:rPr kumimoji="1" lang="ja-JP" altLang="en-US" dirty="0"/>
                  <a:t>座標に注目</a:t>
                </a:r>
                <a:endParaRPr kumimoji="1" lang="en-US" altLang="ja-JP" dirty="0"/>
              </a:p>
              <a:p>
                <a:pPr lvl="1"/>
                <a:r>
                  <a:rPr lang="en-US" altLang="ja-JP" dirty="0"/>
                  <a:t>VAR</a:t>
                </a:r>
                <a:r>
                  <a:rPr lang="ja-JP" altLang="en-US" dirty="0"/>
                  <a:t>モデルの式より、この値は「自己回帰分を除いた、ボールが存在する平均的な</a:t>
                </a:r>
                <a:r>
                  <a:rPr lang="en-US" altLang="ja-JP" dirty="0"/>
                  <a:t>X</a:t>
                </a:r>
                <a:r>
                  <a:rPr lang="ja-JP" altLang="en-US" dirty="0"/>
                  <a:t>座標」と解釈できうる</a:t>
                </a:r>
                <a:endParaRPr lang="en-US" altLang="ja-JP" dirty="0"/>
              </a:p>
              <a:p>
                <a:pPr lvl="1"/>
                <a:r>
                  <a:rPr kumimoji="1" lang="ja-JP" altLang="en-US" dirty="0"/>
                  <a:t>ボールの平均的な位置は、チーム間の攻守状況を反映しているのでは</a:t>
                </a:r>
                <a:endParaRPr kumimoji="1" lang="en-US" altLang="ja-JP" dirty="0"/>
              </a:p>
              <a:p>
                <a:r>
                  <a:rPr kumimoji="1" lang="ja-JP" altLang="en-US" dirty="0"/>
                  <a:t>ここで検出される変化点は、ボールの位置で説明できるような攻守の切り替わりに対応している</a:t>
                </a:r>
                <a:endParaRPr kumimoji="1" lang="en-US" altLang="ja-JP" dirty="0"/>
              </a:p>
              <a:p>
                <a:r>
                  <a:rPr kumimoji="1" lang="ja-JP" altLang="en-US" dirty="0"/>
                  <a:t>しかし、これではすべての変化点を説明できない</a:t>
                </a: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250825" y="4221088"/>
                <a:ext cx="8893175" cy="2520280"/>
              </a:xfrm>
              <a:blipFill rotWithShape="1">
                <a:blip r:embed="rId2"/>
                <a:stretch>
                  <a:fillRect l="-548" t="-1691"/>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26D63DF9-FE85-4E18-AD75-E249AD29C6E2}" type="slidenum">
              <a:rPr kumimoji="1" lang="ja-JP" altLang="en-US" smtClean="0"/>
              <a:t>29</a:t>
            </a:fld>
            <a:endParaRPr kumimoji="1" lang="ja-JP" altLang="en-US"/>
          </a:p>
        </p:txBody>
      </p:sp>
      <p:grpSp>
        <p:nvGrpSpPr>
          <p:cNvPr id="7" name="グループ化 6"/>
          <p:cNvGrpSpPr/>
          <p:nvPr/>
        </p:nvGrpSpPr>
        <p:grpSpPr>
          <a:xfrm>
            <a:off x="0" y="889670"/>
            <a:ext cx="9144000" cy="3219797"/>
            <a:chOff x="0" y="889670"/>
            <a:chExt cx="9144000" cy="3219797"/>
          </a:xfrm>
        </p:grpSpPr>
        <p:pic>
          <p:nvPicPr>
            <p:cNvPr id="5" name="Picture 2" descr="C:\Users\kamiya\Dropbox\chijo\スポーツデータ解析コンペ\ChangeFinder\ChangeFinderMulti\ChangeFinderMulti\ChangeFinderMulti\パラメータ確認用\鹿島－湘南－前半\kekka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0" y="889670"/>
              <a:ext cx="9144000" cy="16058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kamiya\Dropbox\chijo\スポーツデータ解析コンペ\ChangeFinder\ChangeFinderMulti\ChangeFinderMulti\ChangeFinderMulti\パラメータ確認用\鹿島－湘南－前半\kekka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0" y="2492896"/>
              <a:ext cx="9144000" cy="1616571"/>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正方形/長方形 14"/>
          <p:cNvSpPr/>
          <p:nvPr/>
        </p:nvSpPr>
        <p:spPr>
          <a:xfrm>
            <a:off x="155129" y="2411363"/>
            <a:ext cx="1261884" cy="307777"/>
          </a:xfrm>
          <a:prstGeom prst="rect">
            <a:avLst/>
          </a:prstGeom>
        </p:spPr>
        <p:txBody>
          <a:bodyPr wrap="none">
            <a:spAutoFit/>
          </a:bodyPr>
          <a:lstStyle/>
          <a:p>
            <a:r>
              <a:rPr lang="ja-JP" altLang="en-US" sz="1400" dirty="0">
                <a:latin typeface="HG丸ｺﾞｼｯｸM-PRO" panose="020F0600000000000000" pitchFamily="50" charset="-128"/>
                <a:ea typeface="HG丸ｺﾞｼｯｸM-PRO" panose="020F0600000000000000" pitchFamily="50" charset="-128"/>
              </a:rPr>
              <a:t>変化点スコア</a:t>
            </a:r>
          </a:p>
        </p:txBody>
      </p:sp>
      <p:sp>
        <p:nvSpPr>
          <p:cNvPr id="8" name="正方形/長方形 7"/>
          <p:cNvSpPr/>
          <p:nvPr/>
        </p:nvSpPr>
        <p:spPr>
          <a:xfrm>
            <a:off x="1009700" y="2696618"/>
            <a:ext cx="432048" cy="1248741"/>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77652" y="1074473"/>
            <a:ext cx="432048" cy="1286578"/>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3600000">
            <a:off x="793676" y="2392516"/>
            <a:ext cx="432048" cy="21602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1" name="正方形/長方形 10"/>
          <p:cNvSpPr/>
          <p:nvPr/>
        </p:nvSpPr>
        <p:spPr>
          <a:xfrm>
            <a:off x="3707904" y="2689870"/>
            <a:ext cx="360040" cy="1248741"/>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3482355" y="1071786"/>
            <a:ext cx="312027" cy="1286578"/>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3600000">
            <a:off x="3540258" y="2390899"/>
            <a:ext cx="432048" cy="21602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正方形/長方形 13"/>
              <p:cNvSpPr/>
              <p:nvPr/>
            </p:nvSpPr>
            <p:spPr>
              <a:xfrm>
                <a:off x="136079" y="797917"/>
                <a:ext cx="1903085" cy="307777"/>
              </a:xfrm>
              <a:prstGeom prst="rect">
                <a:avLst/>
              </a:prstGeom>
            </p:spPr>
            <p:txBody>
              <a:bodyPr wrap="none">
                <a:spAutoFit/>
              </a:bodyPr>
              <a:lstStyle/>
              <a:p>
                <a:r>
                  <a:rPr lang="ja-JP" altLang="en-US" sz="1400" dirty="0">
                    <a:latin typeface="HG丸ｺﾞｼｯｸM-PRO" panose="020F0600000000000000" pitchFamily="50" charset="-128"/>
                    <a:ea typeface="HG丸ｺﾞｼｯｸM-PRO" panose="020F0600000000000000" pitchFamily="50" charset="-128"/>
                  </a:rPr>
                  <a:t>パラメータ</a:t>
                </a:r>
                <a14:m>
                  <m:oMath xmlns:m="http://schemas.openxmlformats.org/officeDocument/2006/math">
                    <m:r>
                      <a:rPr lang="en-US" altLang="ja-JP" sz="1400" i="1" dirty="0">
                        <a:latin typeface="Cambria Math"/>
                      </a:rPr>
                      <m:t>𝜇</m:t>
                    </m:r>
                  </m:oMath>
                </a14:m>
                <a:r>
                  <a:rPr lang="ja-JP" altLang="en-US" sz="1400" dirty="0">
                    <a:latin typeface="HG丸ｺﾞｼｯｸM-PRO" panose="020F0600000000000000" pitchFamily="50" charset="-128"/>
                    <a:ea typeface="HG丸ｺﾞｼｯｸM-PRO" panose="020F0600000000000000" pitchFamily="50" charset="-128"/>
                  </a:rPr>
                  <a:t>の推定値</a:t>
                </a:r>
                <a:endParaRPr lang="ja-JP" altLang="en-US" sz="1400"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136079" y="797917"/>
                <a:ext cx="1903085" cy="307777"/>
              </a:xfrm>
              <a:prstGeom prst="rect">
                <a:avLst/>
              </a:prstGeom>
              <a:blipFill rotWithShape="1">
                <a:blip r:embed="rId5"/>
                <a:stretch>
                  <a:fillRect l="-639" t="-6000" b="-16000"/>
                </a:stretch>
              </a:blipFill>
            </p:spPr>
            <p:txBody>
              <a:bodyPr/>
              <a:lstStyle/>
              <a:p>
                <a:r>
                  <a:rPr lang="ja-JP" altLang="en-US">
                    <a:noFill/>
                  </a:rPr>
                  <a:t> </a:t>
                </a:r>
              </a:p>
            </p:txBody>
          </p:sp>
        </mc:Fallback>
      </mc:AlternateContent>
      <p:sp>
        <p:nvSpPr>
          <p:cNvPr id="20" name="正方形/長方形 19"/>
          <p:cNvSpPr/>
          <p:nvPr/>
        </p:nvSpPr>
        <p:spPr>
          <a:xfrm>
            <a:off x="7810416" y="1803660"/>
            <a:ext cx="1063042" cy="84425"/>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1043608" y="1815207"/>
            <a:ext cx="1440160" cy="461665"/>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r>
              <a:rPr kumimoji="1" lang="ja-JP" altLang="en-US" sz="1200" dirty="0">
                <a:latin typeface="HG丸ｺﾞｼｯｸM-PRO" panose="020F0600000000000000" pitchFamily="50" charset="-128"/>
                <a:ea typeface="HG丸ｺﾞｼｯｸM-PRO" panose="020F0600000000000000" pitchFamily="50" charset="-128"/>
              </a:rPr>
              <a:t>ボールが平均的に</a:t>
            </a:r>
            <a:endParaRPr kumimoji="1" lang="en-US" altLang="ja-JP" sz="1200" dirty="0">
              <a:latin typeface="HG丸ｺﾞｼｯｸM-PRO" panose="020F0600000000000000" pitchFamily="50" charset="-128"/>
              <a:ea typeface="HG丸ｺﾞｼｯｸM-PRO" panose="020F0600000000000000" pitchFamily="50" charset="-128"/>
            </a:endParaRPr>
          </a:p>
          <a:p>
            <a:r>
              <a:rPr kumimoji="1" lang="ja-JP" altLang="en-US" sz="1200" dirty="0">
                <a:latin typeface="HG丸ｺﾞｼｯｸM-PRO" panose="020F0600000000000000" pitchFamily="50" charset="-128"/>
                <a:ea typeface="HG丸ｺﾞｼｯｸM-PRO" panose="020F0600000000000000" pitchFamily="50" charset="-128"/>
              </a:rPr>
              <a:t>正方向に運ばれる</a:t>
            </a:r>
          </a:p>
        </p:txBody>
      </p:sp>
      <p:sp>
        <p:nvSpPr>
          <p:cNvPr id="22" name="テキスト ボックス 21"/>
          <p:cNvSpPr txBox="1"/>
          <p:nvPr/>
        </p:nvSpPr>
        <p:spPr>
          <a:xfrm>
            <a:off x="3851920" y="1124744"/>
            <a:ext cx="1440160" cy="461665"/>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r>
              <a:rPr kumimoji="1" lang="ja-JP" altLang="en-US" sz="1200" dirty="0">
                <a:latin typeface="HG丸ｺﾞｼｯｸM-PRO" panose="020F0600000000000000" pitchFamily="50" charset="-128"/>
                <a:ea typeface="HG丸ｺﾞｼｯｸM-PRO" panose="020F0600000000000000" pitchFamily="50" charset="-128"/>
              </a:rPr>
              <a:t>ボールが平均的に</a:t>
            </a:r>
            <a:endParaRPr kumimoji="1" lang="en-US" altLang="ja-JP" sz="1200" dirty="0">
              <a:latin typeface="HG丸ｺﾞｼｯｸM-PRO" panose="020F0600000000000000" pitchFamily="50" charset="-128"/>
              <a:ea typeface="HG丸ｺﾞｼｯｸM-PRO" panose="020F0600000000000000" pitchFamily="50" charset="-128"/>
            </a:endParaRPr>
          </a:p>
          <a:p>
            <a:r>
              <a:rPr lang="ja-JP" altLang="en-US" sz="1200" dirty="0">
                <a:latin typeface="HG丸ｺﾞｼｯｸM-PRO" panose="020F0600000000000000" pitchFamily="50" charset="-128"/>
                <a:ea typeface="HG丸ｺﾞｼｯｸM-PRO" panose="020F0600000000000000" pitchFamily="50" charset="-128"/>
              </a:rPr>
              <a:t>負</a:t>
            </a:r>
            <a:r>
              <a:rPr kumimoji="1" lang="ja-JP" altLang="en-US" sz="1200" dirty="0">
                <a:latin typeface="HG丸ｺﾞｼｯｸM-PRO" panose="020F0600000000000000" pitchFamily="50" charset="-128"/>
                <a:ea typeface="HG丸ｺﾞｼｯｸM-PRO" panose="020F0600000000000000" pitchFamily="50" charset="-128"/>
              </a:rPr>
              <a:t>方向に運ばれる</a:t>
            </a:r>
          </a:p>
        </p:txBody>
      </p:sp>
      <p:sp>
        <p:nvSpPr>
          <p:cNvPr id="23" name="テキスト ボックス 22"/>
          <p:cNvSpPr txBox="1"/>
          <p:nvPr/>
        </p:nvSpPr>
        <p:spPr>
          <a:xfrm>
            <a:off x="1306701" y="2755989"/>
            <a:ext cx="1561930" cy="276999"/>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r>
              <a:rPr kumimoji="1" lang="ja-JP" altLang="en-US" sz="1200" dirty="0">
                <a:latin typeface="HG丸ｺﾞｼｯｸM-PRO" panose="020F0600000000000000" pitchFamily="50" charset="-128"/>
                <a:ea typeface="HG丸ｺﾞｼｯｸM-PRO" panose="020F0600000000000000" pitchFamily="50" charset="-128"/>
              </a:rPr>
              <a:t>鹿島の攻勢への転換</a:t>
            </a:r>
          </a:p>
        </p:txBody>
      </p:sp>
      <p:sp>
        <p:nvSpPr>
          <p:cNvPr id="25" name="テキスト ボックス 24"/>
          <p:cNvSpPr txBox="1"/>
          <p:nvPr/>
        </p:nvSpPr>
        <p:spPr>
          <a:xfrm>
            <a:off x="2145974" y="3152001"/>
            <a:ext cx="1561930" cy="276999"/>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pPr algn="r"/>
            <a:r>
              <a:rPr kumimoji="1" lang="ja-JP" altLang="en-US" sz="1200" dirty="0">
                <a:latin typeface="HG丸ｺﾞｼｯｸM-PRO" panose="020F0600000000000000" pitchFamily="50" charset="-128"/>
                <a:ea typeface="HG丸ｺﾞｼｯｸM-PRO" panose="020F0600000000000000" pitchFamily="50" charset="-128"/>
              </a:rPr>
              <a:t>鹿島の守勢への転換</a:t>
            </a:r>
          </a:p>
        </p:txBody>
      </p:sp>
      <p:sp>
        <p:nvSpPr>
          <p:cNvPr id="26" name="円/楕円 25"/>
          <p:cNvSpPr/>
          <p:nvPr/>
        </p:nvSpPr>
        <p:spPr>
          <a:xfrm>
            <a:off x="5945485" y="3089150"/>
            <a:ext cx="1224136" cy="493391"/>
          </a:xfrm>
          <a:prstGeom prst="ellipse">
            <a:avLst/>
          </a:prstGeom>
          <a:noFill/>
          <a:ln>
            <a:solidFill>
              <a:srgbClr val="FF0000">
                <a:alpha val="60000"/>
              </a:srgbClr>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矢印コネクタ 27"/>
          <p:cNvCxnSpPr/>
          <p:nvPr/>
        </p:nvCxnSpPr>
        <p:spPr>
          <a:xfrm rot="14400000" flipH="1">
            <a:off x="5554071" y="3042513"/>
            <a:ext cx="280430" cy="145524"/>
          </a:xfrm>
          <a:prstGeom prst="straightConnector1">
            <a:avLst/>
          </a:prstGeom>
          <a:ln>
            <a:solidFill>
              <a:srgbClr val="FF0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8181925" y="1071786"/>
            <a:ext cx="211444" cy="720000"/>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8181925" y="2259439"/>
            <a:ext cx="211444" cy="799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8568444" y="2689870"/>
            <a:ext cx="180020" cy="1248741"/>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右矢印 34"/>
          <p:cNvSpPr/>
          <p:nvPr/>
        </p:nvSpPr>
        <p:spPr>
          <a:xfrm rot="3600000">
            <a:off x="8258878" y="2392516"/>
            <a:ext cx="432048" cy="21602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36" name="円/楕円 35"/>
          <p:cNvSpPr/>
          <p:nvPr/>
        </p:nvSpPr>
        <p:spPr>
          <a:xfrm>
            <a:off x="4123326" y="2678020"/>
            <a:ext cx="519154" cy="493391"/>
          </a:xfrm>
          <a:prstGeom prst="ellipse">
            <a:avLst/>
          </a:prstGeom>
          <a:noFill/>
          <a:ln>
            <a:solidFill>
              <a:srgbClr val="FF0000">
                <a:alpha val="60000"/>
              </a:srgbClr>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矢印コネクタ 36"/>
          <p:cNvCxnSpPr/>
          <p:nvPr/>
        </p:nvCxnSpPr>
        <p:spPr>
          <a:xfrm rot="900000" flipH="1">
            <a:off x="4736549" y="2945566"/>
            <a:ext cx="210691" cy="145524"/>
          </a:xfrm>
          <a:prstGeom prst="straightConnector1">
            <a:avLst/>
          </a:prstGeom>
          <a:ln>
            <a:solidFill>
              <a:srgbClr val="FF0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テキスト ボックス 37"/>
          <p:cNvSpPr txBox="1"/>
          <p:nvPr/>
        </p:nvSpPr>
        <p:spPr>
          <a:xfrm>
            <a:off x="4919991" y="2810778"/>
            <a:ext cx="753732" cy="276999"/>
          </a:xfrm>
          <a:prstGeom prst="rect">
            <a:avLst/>
          </a:prstGeom>
          <a:noFill/>
        </p:spPr>
        <p:txBody>
          <a:bodyPr wrap="none" rtlCol="0">
            <a:spAutoFit/>
          </a:bodyPr>
          <a:lstStyle/>
          <a:p>
            <a:r>
              <a:rPr kumimoji="1" lang="ja-JP" altLang="en-US" sz="1200" dirty="0">
                <a:latin typeface="HG丸ｺﾞｼｯｸM-PRO" panose="020F0600000000000000" pitchFamily="50" charset="-128"/>
                <a:ea typeface="HG丸ｺﾞｼｯｸM-PRO" panose="020F0600000000000000" pitchFamily="50" charset="-128"/>
              </a:rPr>
              <a:t>これは</a:t>
            </a:r>
            <a:r>
              <a:rPr kumimoji="1" lang="en-US" altLang="ja-JP" sz="1200" dirty="0">
                <a:latin typeface="HG丸ｺﾞｼｯｸM-PRO" panose="020F0600000000000000" pitchFamily="50" charset="-128"/>
                <a:ea typeface="HG丸ｺﾞｼｯｸM-PRO" panose="020F0600000000000000" pitchFamily="50" charset="-128"/>
              </a:rPr>
              <a:t>?</a:t>
            </a:r>
            <a:endParaRPr kumimoji="1" lang="ja-JP" altLang="en-US" sz="1200" dirty="0">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2690790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p:cNvSpPr/>
          <p:nvPr/>
        </p:nvSpPr>
        <p:spPr>
          <a:xfrm>
            <a:off x="1115616" y="5549999"/>
            <a:ext cx="7488832" cy="1008112"/>
          </a:xfrm>
          <a:prstGeom prst="roundRect">
            <a:avLst>
              <a:gd name="adj" fmla="val 5686"/>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a:t>背景と目的</a:t>
            </a:r>
            <a:endParaRPr kumimoji="1" lang="en-GB" dirty="0"/>
          </a:p>
        </p:txBody>
      </p:sp>
      <p:cxnSp>
        <p:nvCxnSpPr>
          <p:cNvPr id="7" name="直線コネクタ 6"/>
          <p:cNvCxnSpPr/>
          <p:nvPr/>
        </p:nvCxnSpPr>
        <p:spPr>
          <a:xfrm>
            <a:off x="340154" y="4797152"/>
            <a:ext cx="1008000" cy="0"/>
          </a:xfrm>
          <a:prstGeom prst="line">
            <a:avLst/>
          </a:prstGeom>
          <a:ln w="762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340154" y="1378868"/>
            <a:ext cx="1008000" cy="0"/>
          </a:xfrm>
          <a:prstGeom prst="line">
            <a:avLst/>
          </a:prstGeom>
          <a:ln w="762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p:cNvSpPr>
            <a:spLocks noGrp="1"/>
          </p:cNvSpPr>
          <p:nvPr>
            <p:ph idx="1"/>
          </p:nvPr>
        </p:nvSpPr>
        <p:spPr>
          <a:xfrm>
            <a:off x="250825" y="1052513"/>
            <a:ext cx="8569325" cy="5400823"/>
          </a:xfrm>
        </p:spPr>
        <p:txBody>
          <a:bodyPr/>
          <a:lstStyle/>
          <a:p>
            <a:pPr marL="0" indent="0">
              <a:buNone/>
            </a:pPr>
            <a:r>
              <a:rPr kumimoji="1" lang="ja-JP" altLang="en-US" dirty="0"/>
              <a:t>＜背景＞</a:t>
            </a:r>
            <a:endParaRPr kumimoji="1" lang="en-US" altLang="ja-JP" dirty="0"/>
          </a:p>
          <a:p>
            <a:pPr lvl="1"/>
            <a:r>
              <a:rPr kumimoji="1" lang="ja-JP" altLang="en-US" dirty="0"/>
              <a:t>サッカーの試合：</a:t>
            </a:r>
            <a:r>
              <a:rPr kumimoji="1" lang="en-US" altLang="ja-JP" dirty="0"/>
              <a:t>22</a:t>
            </a:r>
            <a:r>
              <a:rPr kumimoji="1" lang="ja-JP" altLang="en-US" dirty="0"/>
              <a:t>人の選手がピッチ上で複雑に動いている</a:t>
            </a:r>
            <a:endParaRPr kumimoji="1" lang="en-US" altLang="ja-JP" dirty="0"/>
          </a:p>
          <a:p>
            <a:pPr lvl="1"/>
            <a:r>
              <a:rPr kumimoji="1" lang="ja-JP" altLang="en-US" dirty="0"/>
              <a:t>トラッキングデータには</a:t>
            </a:r>
            <a:r>
              <a:rPr kumimoji="1" lang="en-US" altLang="ja-JP" dirty="0"/>
              <a:t>22</a:t>
            </a:r>
            <a:r>
              <a:rPr kumimoji="1" lang="ja-JP" altLang="en-US" dirty="0"/>
              <a:t>人の複雑な動きがすべて含まれている</a:t>
            </a:r>
            <a:endParaRPr kumimoji="1" lang="en-US" altLang="ja-JP" dirty="0"/>
          </a:p>
          <a:p>
            <a:r>
              <a:rPr kumimoji="1" lang="ja-JP" altLang="en-US" dirty="0"/>
              <a:t>既往研究</a:t>
            </a:r>
            <a:r>
              <a:rPr kumimoji="1" lang="en-US" altLang="ja-JP" dirty="0"/>
              <a:t>(Kijima et al., 2014)</a:t>
            </a:r>
          </a:p>
          <a:p>
            <a:pPr lvl="1"/>
            <a:r>
              <a:rPr kumimoji="1" lang="ja-JP" altLang="en-US" dirty="0"/>
              <a:t>「複雑に見えるサッカーの試合も、実は同じような上下動が様々な時間スケールで繰り返されているものである</a:t>
            </a:r>
            <a:r>
              <a:rPr kumimoji="1" lang="ja-JP" altLang="en-US" sz="1600" dirty="0">
                <a:solidFill>
                  <a:schemeClr val="tx1">
                    <a:lumMod val="50000"/>
                    <a:lumOff val="50000"/>
                  </a:schemeClr>
                </a:solidFill>
              </a:rPr>
              <a:t>（フラクタル構造を持つ）</a:t>
            </a:r>
            <a:r>
              <a:rPr kumimoji="1" lang="ja-JP" altLang="en-US" dirty="0"/>
              <a:t>」</a:t>
            </a:r>
            <a:endParaRPr kumimoji="1" lang="en-US" altLang="ja-JP" dirty="0"/>
          </a:p>
          <a:p>
            <a:r>
              <a:rPr kumimoji="1" lang="ja-JP" altLang="en-US" dirty="0"/>
              <a:t>たしかにそのような気もするけれど、一方で、観戦者が感じる</a:t>
            </a:r>
            <a:br>
              <a:rPr kumimoji="1" lang="en-US" altLang="ja-JP" dirty="0"/>
            </a:br>
            <a:r>
              <a:rPr kumimoji="1" lang="ja-JP" altLang="en-US" b="1" u="sng" dirty="0">
                <a:solidFill>
                  <a:schemeClr val="accent2"/>
                </a:solidFill>
              </a:rPr>
              <a:t>「戦況」</a:t>
            </a:r>
            <a:r>
              <a:rPr kumimoji="1" lang="ja-JP" altLang="en-US" u="sng" dirty="0"/>
              <a:t>には試合中で変化がある</a:t>
            </a:r>
            <a:endParaRPr kumimoji="1" lang="en-US" altLang="ja-JP" u="sng" dirty="0"/>
          </a:p>
          <a:p>
            <a:pPr lvl="1"/>
            <a:r>
              <a:rPr kumimoji="1" lang="ja-JP" altLang="en-US" dirty="0"/>
              <a:t>攻勢であったのに、いつの間にか守勢に転じていた</a:t>
            </a:r>
            <a:endParaRPr kumimoji="1" lang="en-US" altLang="ja-JP" dirty="0"/>
          </a:p>
          <a:p>
            <a:pPr lvl="1"/>
            <a:r>
              <a:rPr lang="ja-JP" altLang="en-US" dirty="0"/>
              <a:t>停滞していた状況が、一気に動き出した</a:t>
            </a:r>
            <a:endParaRPr kumimoji="1" lang="en-US" altLang="ja-JP" dirty="0"/>
          </a:p>
          <a:p>
            <a:pPr marL="0" indent="0">
              <a:spcBef>
                <a:spcPts val="1200"/>
              </a:spcBef>
              <a:buNone/>
            </a:pPr>
            <a:r>
              <a:rPr kumimoji="1" lang="ja-JP" altLang="en-US" dirty="0"/>
              <a:t>＜目的＞</a:t>
            </a:r>
            <a:endParaRPr kumimoji="1" lang="en-US" altLang="ja-JP" dirty="0"/>
          </a:p>
          <a:p>
            <a:pPr lvl="1"/>
            <a:r>
              <a:rPr kumimoji="1" lang="ja-JP" altLang="en-US" dirty="0"/>
              <a:t>トラッキングデータを用いて、このような</a:t>
            </a:r>
            <a:r>
              <a:rPr kumimoji="1" lang="ja-JP" altLang="en-US" u="sng" dirty="0"/>
              <a:t>戦況変化の抽出を目指す</a:t>
            </a:r>
            <a:endParaRPr kumimoji="1" lang="en-US" altLang="ja-JP" u="sng" dirty="0"/>
          </a:p>
          <a:p>
            <a:pPr lvl="1"/>
            <a:r>
              <a:rPr kumimoji="1" lang="ja-JP" altLang="en-US" dirty="0"/>
              <a:t>具体的には、</a:t>
            </a:r>
            <a:endParaRPr kumimoji="1" lang="en-US" altLang="ja-JP" dirty="0"/>
          </a:p>
          <a:p>
            <a:pPr lvl="2">
              <a:spcBef>
                <a:spcPts val="1200"/>
              </a:spcBef>
            </a:pPr>
            <a:r>
              <a:rPr kumimoji="1" lang="en-US" altLang="ja-JP" dirty="0"/>
              <a:t>(1)</a:t>
            </a:r>
            <a:r>
              <a:rPr kumimoji="1" lang="ja-JP" altLang="en-US" dirty="0"/>
              <a:t>分析に使う変数を選定する</a:t>
            </a:r>
            <a:endParaRPr kumimoji="1" lang="en-US" altLang="ja-JP" dirty="0"/>
          </a:p>
          <a:p>
            <a:pPr lvl="2"/>
            <a:r>
              <a:rPr kumimoji="1" lang="en-US" altLang="ja-JP" dirty="0"/>
              <a:t>(2)Change Finder</a:t>
            </a:r>
            <a:r>
              <a:rPr kumimoji="1" lang="ja-JP" altLang="en-US" dirty="0"/>
              <a:t>を適用する</a:t>
            </a:r>
            <a:endParaRPr kumimoji="1" lang="en-US" altLang="ja-JP" dirty="0"/>
          </a:p>
          <a:p>
            <a:pPr lvl="2"/>
            <a:r>
              <a:rPr kumimoji="1" lang="en-US" altLang="ja-JP" dirty="0"/>
              <a:t>(3)</a:t>
            </a:r>
            <a:r>
              <a:rPr kumimoji="1" lang="ja-JP" altLang="en-US" dirty="0"/>
              <a:t>結果を解釈する</a:t>
            </a:r>
            <a:endParaRPr kumimoji="1" lang="en-US" altLang="ja-JP" dirty="0"/>
          </a:p>
        </p:txBody>
      </p:sp>
      <p:sp>
        <p:nvSpPr>
          <p:cNvPr id="4" name="スライド番号プレースホルダー 3"/>
          <p:cNvSpPr>
            <a:spLocks noGrp="1"/>
          </p:cNvSpPr>
          <p:nvPr>
            <p:ph type="sldNum" sz="quarter" idx="12"/>
          </p:nvPr>
        </p:nvSpPr>
        <p:spPr>
          <a:xfrm>
            <a:off x="8360470" y="250971"/>
            <a:ext cx="625226" cy="469608"/>
          </a:xfrm>
        </p:spPr>
        <p:txBody>
          <a:bodyPr/>
          <a:lstStyle/>
          <a:p>
            <a:fld id="{26D63DF9-FE85-4E18-AD75-E249AD29C6E2}" type="slidenum">
              <a:rPr kumimoji="1" lang="ja-JP" altLang="en-US" smtClean="0"/>
              <a:t>3</a:t>
            </a:fld>
            <a:endParaRPr kumimoji="1" lang="ja-JP" altLang="en-US"/>
          </a:p>
        </p:txBody>
      </p:sp>
      <p:sp>
        <p:nvSpPr>
          <p:cNvPr id="5" name="上カーブ矢印 4"/>
          <p:cNvSpPr/>
          <p:nvPr/>
        </p:nvSpPr>
        <p:spPr>
          <a:xfrm rot="16200000">
            <a:off x="4342718" y="5768633"/>
            <a:ext cx="416575" cy="250572"/>
          </a:xfrm>
          <a:prstGeom prst="curved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6" name="テキスト ボックス 5"/>
          <p:cNvSpPr txBox="1"/>
          <p:nvPr/>
        </p:nvSpPr>
        <p:spPr>
          <a:xfrm>
            <a:off x="4725541" y="5732948"/>
            <a:ext cx="3672800" cy="338554"/>
          </a:xfrm>
          <a:prstGeom prst="rect">
            <a:avLst/>
          </a:prstGeom>
          <a:noFill/>
        </p:spPr>
        <p:txBody>
          <a:bodyPr wrap="none" rtlCol="0">
            <a:spAutoFit/>
          </a:bodyPr>
          <a:lstStyle/>
          <a:p>
            <a:r>
              <a:rPr kumimoji="1" lang="ja-JP" altLang="en-US" sz="1600" dirty="0">
                <a:latin typeface="HG丸ｺﾞｼｯｸM-PRO" panose="020F0600000000000000" pitchFamily="50" charset="-128"/>
                <a:ea typeface="HG丸ｺﾞｼｯｸM-PRO" panose="020F0600000000000000" pitchFamily="50" charset="-128"/>
              </a:rPr>
              <a:t>適用結果を変数選定にフィードバック</a:t>
            </a:r>
          </a:p>
        </p:txBody>
      </p:sp>
    </p:spTree>
    <p:extLst>
      <p:ext uri="{BB962C8B-B14F-4D97-AF65-F5344CB8AC3E}">
        <p14:creationId xmlns:p14="http://schemas.microsoft.com/office/powerpoint/2010/main" val="3864377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コンパクトネスとの関係</a:t>
            </a:r>
            <a:endParaRPr kumimoji="1" lang="ja-JP" altLang="en-US" dirty="0"/>
          </a:p>
        </p:txBody>
      </p:sp>
      <p:sp>
        <p:nvSpPr>
          <p:cNvPr id="3" name="コンテンツ プレースホルダー 2"/>
          <p:cNvSpPr>
            <a:spLocks noGrp="1"/>
          </p:cNvSpPr>
          <p:nvPr>
            <p:ph idx="1"/>
          </p:nvPr>
        </p:nvSpPr>
        <p:spPr>
          <a:xfrm>
            <a:off x="131690" y="5212574"/>
            <a:ext cx="9120830" cy="1645426"/>
          </a:xfrm>
        </p:spPr>
        <p:txBody>
          <a:bodyPr/>
          <a:lstStyle/>
          <a:p>
            <a:r>
              <a:rPr lang="ja-JP" altLang="en-US" sz="1800" dirty="0"/>
              <a:t>入力変数のウェーブレットを全て見たところ、コンパクトネスが</a:t>
            </a:r>
            <a:r>
              <a:rPr lang="en-US" altLang="ja-JP" sz="1800" dirty="0"/>
              <a:t>1/256Hz</a:t>
            </a:r>
            <a:r>
              <a:rPr lang="ja-JP" altLang="en-US" sz="1800" dirty="0"/>
              <a:t>付近ではチーム間で逆の反応パターンをとってる傾向にあった</a:t>
            </a:r>
            <a:endParaRPr lang="en-US" altLang="ja-JP" sz="1800" dirty="0"/>
          </a:p>
          <a:p>
            <a:r>
              <a:rPr lang="ja-JP" altLang="en-US" sz="1800" dirty="0"/>
              <a:t>この周波数帯でのコンパクトネスが、攻守の切り替わりを表しているのでは？</a:t>
            </a:r>
            <a:endParaRPr lang="en-US" altLang="ja-JP" sz="1800" dirty="0"/>
          </a:p>
          <a:p>
            <a:pPr lvl="1"/>
            <a:r>
              <a:rPr lang="en-US" altLang="ja-JP" sz="1600" dirty="0"/>
              <a:t>(</a:t>
            </a:r>
            <a:r>
              <a:rPr lang="ja-JP" altLang="en-US" sz="1600" dirty="0"/>
              <a:t>攻勢</a:t>
            </a:r>
            <a:r>
              <a:rPr lang="en-US" altLang="ja-JP" sz="1600" dirty="0"/>
              <a:t>)</a:t>
            </a:r>
            <a:r>
              <a:rPr lang="ja-JP" altLang="en-US" sz="1600" dirty="0"/>
              <a:t>ボールを奪取した後、最前線が急激に、オフサイドラインが徐々に上がる⇨高反応</a:t>
            </a:r>
            <a:endParaRPr lang="en-US" altLang="ja-JP" sz="1600" dirty="0"/>
          </a:p>
          <a:p>
            <a:pPr lvl="1"/>
            <a:r>
              <a:rPr kumimoji="1" lang="en-US" altLang="ja-JP" sz="1600" dirty="0"/>
              <a:t>(</a:t>
            </a:r>
            <a:r>
              <a:rPr kumimoji="1" lang="ja-JP" altLang="en-US" sz="1600" dirty="0"/>
              <a:t>守勢</a:t>
            </a:r>
            <a:r>
              <a:rPr kumimoji="1" lang="en-US" altLang="ja-JP" sz="1600" dirty="0"/>
              <a:t>)</a:t>
            </a:r>
            <a:r>
              <a:rPr kumimoji="1" lang="ja-JP" altLang="en-US" sz="1600" dirty="0"/>
              <a:t>守りに転じた時は、全体として徐々に下がり始める</a:t>
            </a:r>
            <a:r>
              <a:rPr lang="ja-JP" altLang="en-US" sz="1600" dirty="0"/>
              <a:t>⇨低反応</a:t>
            </a:r>
            <a:endParaRPr lang="en-US" altLang="ja-JP" sz="1600" dirty="0"/>
          </a:p>
          <a:p>
            <a:pPr lvl="1"/>
            <a:endParaRPr kumimoji="1" lang="ja-JP" altLang="en-US" sz="1600" dirty="0"/>
          </a:p>
        </p:txBody>
      </p:sp>
      <p:sp>
        <p:nvSpPr>
          <p:cNvPr id="4" name="スライド番号プレースホルダー 3"/>
          <p:cNvSpPr>
            <a:spLocks noGrp="1"/>
          </p:cNvSpPr>
          <p:nvPr>
            <p:ph type="sldNum" sz="quarter" idx="12"/>
          </p:nvPr>
        </p:nvSpPr>
        <p:spPr/>
        <p:txBody>
          <a:bodyPr/>
          <a:lstStyle/>
          <a:p>
            <a:fld id="{26D63DF9-FE85-4E18-AD75-E249AD29C6E2}" type="slidenum">
              <a:rPr kumimoji="1" lang="ja-JP" altLang="en-US" smtClean="0"/>
              <a:t>30</a:t>
            </a:fld>
            <a:endParaRPr kumimoji="1" lang="ja-JP" altLang="en-US"/>
          </a:p>
        </p:txBody>
      </p:sp>
      <p:pic>
        <p:nvPicPr>
          <p:cNvPr id="6" name="Picture 2" descr="C:\Users\kamiya\Dropbox\chijo\スポーツデータ解析コンペ\ChangeFinder\ChangeFinderMulti\ChangeFinderMulti\ChangeFinderMulti\パラメータ確認用\鹿島－湘南－前半\kekka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0" y="889670"/>
            <a:ext cx="9144000" cy="16058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kamiya\Dropbox\chijo\スポーツデータ解析コンペ\cwavelet\0314_1\8-75front-offside(HOME).png"/>
          <p:cNvPicPr>
            <a:picLocks noChangeAspect="1" noChangeArrowheads="1"/>
          </p:cNvPicPr>
          <p:nvPr/>
        </p:nvPicPr>
        <p:blipFill rotWithShape="1">
          <a:blip r:embed="rId4">
            <a:extLst>
              <a:ext uri="{28A0092B-C50C-407E-A947-70E740481C1C}">
                <a14:useLocalDpi xmlns:a14="http://schemas.microsoft.com/office/drawing/2010/main" val="0"/>
              </a:ext>
            </a:extLst>
          </a:blip>
          <a:srcRect l="14382" t="57375" r="15491" b="29967"/>
          <a:stretch/>
        </p:blipFill>
        <p:spPr bwMode="auto">
          <a:xfrm>
            <a:off x="200023" y="2525441"/>
            <a:ext cx="8829677" cy="27175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 name="Picture 3" descr="C:\Users\kamiya\Dropbox\chijo\スポーツデータ解析コンペ\cwavelet\0314_1\7-76front-offside(AWAY).png"/>
          <p:cNvPicPr>
            <a:picLocks noChangeAspect="1" noChangeArrowheads="1"/>
          </p:cNvPicPr>
          <p:nvPr/>
        </p:nvPicPr>
        <p:blipFill rotWithShape="1">
          <a:blip r:embed="rId5">
            <a:extLst>
              <a:ext uri="{28A0092B-C50C-407E-A947-70E740481C1C}">
                <a14:useLocalDpi xmlns:a14="http://schemas.microsoft.com/office/drawing/2010/main" val="0"/>
              </a:ext>
            </a:extLst>
          </a:blip>
          <a:srcRect l="14879" t="58038" r="15120" b="30731"/>
          <a:stretch/>
        </p:blipFill>
        <p:spPr bwMode="auto">
          <a:xfrm>
            <a:off x="200025" y="2924944"/>
            <a:ext cx="8829675" cy="2880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16" name="グループ化 15"/>
          <p:cNvGrpSpPr/>
          <p:nvPr/>
        </p:nvGrpSpPr>
        <p:grpSpPr>
          <a:xfrm>
            <a:off x="4211960" y="3327166"/>
            <a:ext cx="4873418" cy="1862729"/>
            <a:chOff x="247748" y="3449932"/>
            <a:chExt cx="8695604" cy="3021508"/>
          </a:xfrm>
        </p:grpSpPr>
        <p:grpSp>
          <p:nvGrpSpPr>
            <p:cNvPr id="11" name="グループ化 10"/>
            <p:cNvGrpSpPr/>
            <p:nvPr/>
          </p:nvGrpSpPr>
          <p:grpSpPr>
            <a:xfrm>
              <a:off x="247748" y="3449932"/>
              <a:ext cx="8648504" cy="3021508"/>
              <a:chOff x="-2261446" y="3348322"/>
              <a:chExt cx="8648504" cy="3021508"/>
            </a:xfrm>
          </p:grpSpPr>
          <p:pic>
            <p:nvPicPr>
              <p:cNvPr id="5122" name="Picture 2" descr="C:\Users\kamiya\Dropbox\chijo\スポーツデータ解析コンペ\cwavelet\0314_1\8-75front-offside(HOME).png"/>
              <p:cNvPicPr>
                <a:picLocks noChangeAspect="1" noChangeArrowheads="1"/>
              </p:cNvPicPr>
              <p:nvPr/>
            </p:nvPicPr>
            <p:blipFill rotWithShape="1">
              <a:blip r:embed="rId4">
                <a:extLst>
                  <a:ext uri="{28A0092B-C50C-407E-A947-70E740481C1C}">
                    <a14:useLocalDpi xmlns:a14="http://schemas.microsoft.com/office/drawing/2010/main" val="0"/>
                  </a:ext>
                </a:extLst>
              </a:blip>
              <a:srcRect l="7067" t="21495" r="14247" b="8136"/>
              <a:stretch/>
            </p:blipFill>
            <p:spPr bwMode="auto">
              <a:xfrm>
                <a:off x="-2261446" y="3348322"/>
                <a:ext cx="4504807" cy="3021508"/>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846330" y="3423671"/>
                <a:ext cx="4035988" cy="499241"/>
              </a:xfrm>
              <a:prstGeom prst="rect">
                <a:avLst/>
              </a:prstGeom>
              <a:noFill/>
            </p:spPr>
            <p:txBody>
              <a:bodyPr wrap="square" rtlCol="0">
                <a:spAutoFit/>
              </a:bodyPr>
              <a:lstStyle/>
              <a:p>
                <a:pPr algn="ctr"/>
                <a:r>
                  <a:rPr lang="ja-JP" altLang="en-US" sz="1400" dirty="0">
                    <a:latin typeface="HG丸ｺﾞｼｯｸM-PRO" panose="020F0600000000000000" pitchFamily="50" charset="-128"/>
                    <a:ea typeface="HG丸ｺﾞｼｯｸM-PRO" panose="020F0600000000000000" pitchFamily="50" charset="-128"/>
                  </a:rPr>
                  <a:t>鹿島</a:t>
                </a:r>
                <a:endParaRPr kumimoji="1" lang="ja-JP" altLang="en-US" sz="1400" dirty="0">
                  <a:latin typeface="HG丸ｺﾞｼｯｸM-PRO" panose="020F0600000000000000" pitchFamily="50" charset="-128"/>
                  <a:ea typeface="HG丸ｺﾞｼｯｸM-PRO" panose="020F0600000000000000" pitchFamily="50" charset="-128"/>
                </a:endParaRPr>
              </a:p>
            </p:txBody>
          </p:sp>
          <p:pic>
            <p:nvPicPr>
              <p:cNvPr id="5123" name="Picture 3" descr="C:\Users\kamiya\Dropbox\chijo\スポーツデータ解析コンペ\cwavelet\0314_1\7-76front-offside(AWAY).png"/>
              <p:cNvPicPr>
                <a:picLocks noChangeAspect="1" noChangeArrowheads="1"/>
              </p:cNvPicPr>
              <p:nvPr/>
            </p:nvPicPr>
            <p:blipFill rotWithShape="1">
              <a:blip r:embed="rId5">
                <a:extLst>
                  <a:ext uri="{28A0092B-C50C-407E-A947-70E740481C1C}">
                    <a14:useLocalDpi xmlns:a14="http://schemas.microsoft.com/office/drawing/2010/main" val="0"/>
                  </a:ext>
                </a:extLst>
              </a:blip>
              <a:srcRect l="13588" t="22078" r="13733" b="8185"/>
              <a:stretch/>
            </p:blipFill>
            <p:spPr bwMode="auto">
              <a:xfrm>
                <a:off x="2226243" y="3361921"/>
                <a:ext cx="4160815" cy="2994310"/>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p:cNvSpPr txBox="1"/>
              <p:nvPr/>
            </p:nvSpPr>
            <p:spPr>
              <a:xfrm>
                <a:off x="2243363" y="3423671"/>
                <a:ext cx="4091451" cy="499241"/>
              </a:xfrm>
              <a:prstGeom prst="rect">
                <a:avLst/>
              </a:prstGeom>
              <a:noFill/>
            </p:spPr>
            <p:txBody>
              <a:bodyPr wrap="square" rtlCol="0">
                <a:spAutoFit/>
              </a:bodyPr>
              <a:lstStyle/>
              <a:p>
                <a:pPr algn="ctr"/>
                <a:r>
                  <a:rPr kumimoji="1" lang="ja-JP" altLang="en-US" sz="1400" dirty="0">
                    <a:latin typeface="HG丸ｺﾞｼｯｸM-PRO" panose="020F0600000000000000" pitchFamily="50" charset="-128"/>
                    <a:ea typeface="HG丸ｺﾞｼｯｸM-PRO" panose="020F0600000000000000" pitchFamily="50" charset="-128"/>
                  </a:rPr>
                  <a:t>湘南</a:t>
                </a:r>
              </a:p>
            </p:txBody>
          </p:sp>
        </p:grpSp>
        <p:sp>
          <p:nvSpPr>
            <p:cNvPr id="12" name="正方形/長方形 11"/>
            <p:cNvSpPr/>
            <p:nvPr/>
          </p:nvSpPr>
          <p:spPr>
            <a:xfrm>
              <a:off x="454352" y="5105304"/>
              <a:ext cx="8489000" cy="2138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テキスト ボックス 13"/>
          <p:cNvSpPr txBox="1"/>
          <p:nvPr/>
        </p:nvSpPr>
        <p:spPr>
          <a:xfrm>
            <a:off x="108830" y="2531652"/>
            <a:ext cx="543739" cy="307777"/>
          </a:xfrm>
          <a:prstGeom prst="rect">
            <a:avLst/>
          </a:prstGeom>
          <a:noFill/>
        </p:spPr>
        <p:txBody>
          <a:bodyPr wrap="none" rtlCol="0">
            <a:spAutoFit/>
          </a:bodyPr>
          <a:lstStyle/>
          <a:p>
            <a:r>
              <a:rPr kumimoji="1" lang="ja-JP" altLang="en-US" sz="1400" dirty="0">
                <a:latin typeface="HG丸ｺﾞｼｯｸM-PRO" panose="020F0600000000000000" pitchFamily="50" charset="-128"/>
                <a:ea typeface="HG丸ｺﾞｼｯｸM-PRO" panose="020F0600000000000000" pitchFamily="50" charset="-128"/>
              </a:rPr>
              <a:t>鹿島</a:t>
            </a:r>
          </a:p>
        </p:txBody>
      </p:sp>
      <p:sp>
        <p:nvSpPr>
          <p:cNvPr id="18" name="テキスト ボックス 17"/>
          <p:cNvSpPr txBox="1"/>
          <p:nvPr/>
        </p:nvSpPr>
        <p:spPr>
          <a:xfrm>
            <a:off x="105080" y="2957853"/>
            <a:ext cx="543739" cy="307777"/>
          </a:xfrm>
          <a:prstGeom prst="rect">
            <a:avLst/>
          </a:prstGeom>
          <a:noFill/>
        </p:spPr>
        <p:txBody>
          <a:bodyPr wrap="none" rtlCol="0">
            <a:spAutoFit/>
          </a:bodyPr>
          <a:lstStyle/>
          <a:p>
            <a:r>
              <a:rPr kumimoji="1" lang="ja-JP" altLang="en-US" sz="1400" dirty="0">
                <a:latin typeface="HG丸ｺﾞｼｯｸM-PRO" panose="020F0600000000000000" pitchFamily="50" charset="-128"/>
                <a:ea typeface="HG丸ｺﾞｼｯｸM-PRO" panose="020F0600000000000000" pitchFamily="50" charset="-128"/>
              </a:rPr>
              <a:t>湘南</a:t>
            </a:r>
          </a:p>
        </p:txBody>
      </p:sp>
      <p:sp>
        <p:nvSpPr>
          <p:cNvPr id="19" name="テキスト ボックス 18"/>
          <p:cNvSpPr txBox="1"/>
          <p:nvPr/>
        </p:nvSpPr>
        <p:spPr>
          <a:xfrm>
            <a:off x="395536" y="3667671"/>
            <a:ext cx="3920836" cy="769441"/>
          </a:xfrm>
          <a:prstGeom prst="rect">
            <a:avLst/>
          </a:prstGeom>
          <a:noFill/>
        </p:spPr>
        <p:txBody>
          <a:bodyPr wrap="square" rtlCol="0">
            <a:spAutoFit/>
          </a:bodyPr>
          <a:lstStyle/>
          <a:p>
            <a:pPr algn="r"/>
            <a:r>
              <a:rPr kumimoji="1" lang="ja-JP" altLang="en-US" sz="1400" dirty="0">
                <a:latin typeface="HG丸ｺﾞｼｯｸM-PRO" panose="020F0600000000000000" pitchFamily="50" charset="-128"/>
                <a:ea typeface="HG丸ｺﾞｼｯｸM-PRO" panose="020F0600000000000000" pitchFamily="50" charset="-128"/>
              </a:rPr>
              <a:t>▶</a:t>
            </a:r>
            <a:r>
              <a:rPr kumimoji="1" lang="ja-JP" altLang="en-US" sz="1600" dirty="0">
                <a:latin typeface="HG丸ｺﾞｼｯｸM-PRO" panose="020F0600000000000000" pitchFamily="50" charset="-128"/>
                <a:ea typeface="HG丸ｺﾞｼｯｸM-PRO" panose="020F0600000000000000" pitchFamily="50" charset="-128"/>
              </a:rPr>
              <a:t>「コンパクトネス」</a:t>
            </a:r>
            <a:r>
              <a:rPr kumimoji="1" lang="ja-JP" altLang="en-US" sz="1400" dirty="0">
                <a:latin typeface="HG丸ｺﾞｼｯｸM-PRO" panose="020F0600000000000000" pitchFamily="50" charset="-128"/>
                <a:ea typeface="HG丸ｺﾞｼｯｸM-PRO" panose="020F0600000000000000" pitchFamily="50" charset="-128"/>
              </a:rPr>
              <a:t>の</a:t>
            </a:r>
            <a:endParaRPr kumimoji="1" lang="en-US" altLang="ja-JP" sz="1400" dirty="0">
              <a:latin typeface="HG丸ｺﾞｼｯｸM-PRO" panose="020F0600000000000000" pitchFamily="50" charset="-128"/>
              <a:ea typeface="HG丸ｺﾞｼｯｸM-PRO" panose="020F0600000000000000" pitchFamily="50" charset="-128"/>
            </a:endParaRPr>
          </a:p>
          <a:p>
            <a:pPr algn="r"/>
            <a:r>
              <a:rPr kumimoji="1" lang="ja-JP" altLang="en-US" sz="1400" dirty="0">
                <a:latin typeface="HG丸ｺﾞｼｯｸM-PRO" panose="020F0600000000000000" pitchFamily="50" charset="-128"/>
                <a:ea typeface="HG丸ｺﾞｼｯｸM-PRO" panose="020F0600000000000000" pitchFamily="50" charset="-128"/>
              </a:rPr>
              <a:t>連続ウェーブレットへの</a:t>
            </a:r>
            <a:br>
              <a:rPr kumimoji="1" lang="en-US" altLang="ja-JP" sz="1400" dirty="0">
                <a:latin typeface="HG丸ｺﾞｼｯｸM-PRO" panose="020F0600000000000000" pitchFamily="50" charset="-128"/>
                <a:ea typeface="HG丸ｺﾞｼｯｸM-PRO" panose="020F0600000000000000" pitchFamily="50" charset="-128"/>
              </a:rPr>
            </a:br>
            <a:r>
              <a:rPr kumimoji="1" lang="ja-JP" altLang="en-US" sz="1400" dirty="0">
                <a:latin typeface="HG丸ｺﾞｼｯｸM-PRO" panose="020F0600000000000000" pitchFamily="50" charset="-128"/>
                <a:ea typeface="HG丸ｺﾞｼｯｸM-PRO" panose="020F0600000000000000" pitchFamily="50" charset="-128"/>
              </a:rPr>
              <a:t>反応パターン</a:t>
            </a:r>
          </a:p>
        </p:txBody>
      </p:sp>
      <p:sp>
        <p:nvSpPr>
          <p:cNvPr id="24" name="テキスト ボックス 23"/>
          <p:cNvSpPr txBox="1"/>
          <p:nvPr/>
        </p:nvSpPr>
        <p:spPr>
          <a:xfrm>
            <a:off x="131690" y="3284984"/>
            <a:ext cx="4312920" cy="307777"/>
          </a:xfrm>
          <a:prstGeom prst="rect">
            <a:avLst/>
          </a:prstGeom>
          <a:noFill/>
        </p:spPr>
        <p:txBody>
          <a:bodyPr wrap="square" rtlCol="0">
            <a:spAutoFit/>
          </a:bodyPr>
          <a:lstStyle/>
          <a:p>
            <a:r>
              <a:rPr kumimoji="1" lang="ja-JP" altLang="en-US" sz="1400" dirty="0">
                <a:latin typeface="HG丸ｺﾞｼｯｸM-PRO" panose="020F0600000000000000" pitchFamily="50" charset="-128"/>
                <a:ea typeface="HG丸ｺﾞｼｯｸM-PRO" panose="020F0600000000000000" pitchFamily="50" charset="-128"/>
              </a:rPr>
              <a:t>▲</a:t>
            </a:r>
            <a:r>
              <a:rPr kumimoji="1" lang="en-US" altLang="ja-JP" sz="1400" dirty="0">
                <a:latin typeface="HG丸ｺﾞｼｯｸM-PRO" panose="020F0600000000000000" pitchFamily="50" charset="-128"/>
                <a:ea typeface="HG丸ｺﾞｼｯｸM-PRO" panose="020F0600000000000000" pitchFamily="50" charset="-128"/>
              </a:rPr>
              <a:t>1/256Hz</a:t>
            </a:r>
            <a:r>
              <a:rPr kumimoji="1" lang="ja-JP" altLang="en-US" sz="1400" dirty="0">
                <a:latin typeface="HG丸ｺﾞｼｯｸM-PRO" panose="020F0600000000000000" pitchFamily="50" charset="-128"/>
                <a:ea typeface="HG丸ｺﾞｼｯｸM-PRO" panose="020F0600000000000000" pitchFamily="50" charset="-128"/>
              </a:rPr>
              <a:t>付近の反応パターンを抜粋</a:t>
            </a:r>
          </a:p>
        </p:txBody>
      </p:sp>
      <p:pic>
        <p:nvPicPr>
          <p:cNvPr id="5124"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825" y="3504893"/>
            <a:ext cx="2264181" cy="1699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テキスト ボックス 33"/>
          <p:cNvSpPr txBox="1"/>
          <p:nvPr/>
        </p:nvSpPr>
        <p:spPr>
          <a:xfrm>
            <a:off x="845218" y="1972214"/>
            <a:ext cx="1261884" cy="307777"/>
          </a:xfrm>
          <a:prstGeom prst="rect">
            <a:avLst/>
          </a:prstGeom>
          <a:noFill/>
        </p:spPr>
        <p:txBody>
          <a:bodyPr wrap="none" rtlCol="0">
            <a:spAutoFit/>
          </a:bodyPr>
          <a:lstStyle/>
          <a:p>
            <a:r>
              <a:rPr kumimoji="1" lang="ja-JP" altLang="en-US" sz="1400" dirty="0">
                <a:latin typeface="HG丸ｺﾞｼｯｸM-PRO" panose="020F0600000000000000" pitchFamily="50" charset="-128"/>
                <a:ea typeface="HG丸ｺﾞｼｯｸM-PRO" panose="020F0600000000000000" pitchFamily="50" charset="-128"/>
              </a:rPr>
              <a:t>鹿島攻撃方向</a:t>
            </a:r>
          </a:p>
        </p:txBody>
      </p:sp>
      <p:sp>
        <p:nvSpPr>
          <p:cNvPr id="42" name="下矢印 41"/>
          <p:cNvSpPr/>
          <p:nvPr/>
        </p:nvSpPr>
        <p:spPr>
          <a:xfrm rot="10800000">
            <a:off x="780515" y="2030550"/>
            <a:ext cx="104125" cy="19110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3" name="テキスト ボックス 42"/>
          <p:cNvSpPr txBox="1"/>
          <p:nvPr/>
        </p:nvSpPr>
        <p:spPr>
          <a:xfrm>
            <a:off x="2058298" y="4509120"/>
            <a:ext cx="2151551" cy="430887"/>
          </a:xfrm>
          <a:prstGeom prst="rect">
            <a:avLst/>
          </a:prstGeom>
          <a:noFill/>
        </p:spPr>
        <p:txBody>
          <a:bodyPr wrap="none" rtlCol="0">
            <a:spAutoFit/>
          </a:bodyPr>
          <a:lstStyle/>
          <a:p>
            <a:r>
              <a:rPr kumimoji="1" lang="ja-JP" altLang="en-US" sz="1100" dirty="0">
                <a:latin typeface="HG丸ｺﾞｼｯｸM-PRO" panose="020F0600000000000000" pitchFamily="50" charset="-128"/>
                <a:ea typeface="HG丸ｺﾞｼｯｸM-PRO" panose="020F0600000000000000" pitchFamily="50" charset="-128"/>
              </a:rPr>
              <a:t>コンパクトネス＝</a:t>
            </a:r>
            <a:endParaRPr kumimoji="1" lang="en-US" altLang="ja-JP" sz="1100" dirty="0">
              <a:latin typeface="HG丸ｺﾞｼｯｸM-PRO" panose="020F0600000000000000" pitchFamily="50" charset="-128"/>
              <a:ea typeface="HG丸ｺﾞｼｯｸM-PRO" panose="020F0600000000000000" pitchFamily="50" charset="-128"/>
            </a:endParaRPr>
          </a:p>
          <a:p>
            <a:r>
              <a:rPr lang="en-US" altLang="ja-JP" sz="1100" dirty="0">
                <a:latin typeface="HG丸ｺﾞｼｯｸM-PRO" panose="020F0600000000000000" pitchFamily="50" charset="-128"/>
                <a:ea typeface="HG丸ｺﾞｼｯｸM-PRO" panose="020F0600000000000000" pitchFamily="50" charset="-128"/>
              </a:rPr>
              <a:t> (</a:t>
            </a:r>
            <a:r>
              <a:rPr lang="ja-JP" altLang="en-US" sz="1100" dirty="0">
                <a:latin typeface="HG丸ｺﾞｼｯｸM-PRO" panose="020F0600000000000000" pitchFamily="50" charset="-128"/>
                <a:ea typeface="HG丸ｺﾞｼｯｸM-PRO" panose="020F0600000000000000" pitchFamily="50" charset="-128"/>
              </a:rPr>
              <a:t>最前線</a:t>
            </a:r>
            <a:r>
              <a:rPr lang="en-US" altLang="ja-JP" sz="1100" dirty="0">
                <a:latin typeface="HG丸ｺﾞｼｯｸM-PRO" panose="020F0600000000000000" pitchFamily="50" charset="-128"/>
                <a:ea typeface="HG丸ｺﾞｼｯｸM-PRO" panose="020F0600000000000000" pitchFamily="50" charset="-128"/>
              </a:rPr>
              <a:t>) – (</a:t>
            </a:r>
            <a:r>
              <a:rPr lang="ja-JP" altLang="en-US" sz="1100" dirty="0">
                <a:latin typeface="HG丸ｺﾞｼｯｸM-PRO" panose="020F0600000000000000" pitchFamily="50" charset="-128"/>
                <a:ea typeface="HG丸ｺﾞｼｯｸM-PRO" panose="020F0600000000000000" pitchFamily="50" charset="-128"/>
              </a:rPr>
              <a:t>オフサイドライン</a:t>
            </a:r>
            <a:r>
              <a:rPr lang="en-US" altLang="ja-JP" sz="1100" dirty="0">
                <a:latin typeface="HG丸ｺﾞｼｯｸM-PRO" panose="020F0600000000000000" pitchFamily="50" charset="-128"/>
                <a:ea typeface="HG丸ｺﾞｼｯｸM-PRO" panose="020F0600000000000000" pitchFamily="50" charset="-128"/>
              </a:rPr>
              <a:t>)</a:t>
            </a:r>
            <a:endParaRPr kumimoji="1" lang="ja-JP" altLang="en-US" sz="1100" dirty="0">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449843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Users\kamiya\Dropbox\chijo\スポーツデータ解析コンペ\ChangeFinder\ChangeFinderMulti\ChangeFinderMulti\ChangeFinderMulti\パラメータ確認用\鹿島－湘南－前半\kekka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0" y="848105"/>
            <a:ext cx="9144000" cy="1605880"/>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kumimoji="1" lang="ja-JP" altLang="en-US" dirty="0"/>
              <a:t>結果の解釈および考察</a:t>
            </a:r>
          </a:p>
        </p:txBody>
      </p:sp>
      <p:sp>
        <p:nvSpPr>
          <p:cNvPr id="3" name="コンテンツ プレースホルダー 2"/>
          <p:cNvSpPr>
            <a:spLocks noGrp="1"/>
          </p:cNvSpPr>
          <p:nvPr>
            <p:ph idx="1"/>
          </p:nvPr>
        </p:nvSpPr>
        <p:spPr>
          <a:xfrm>
            <a:off x="250825" y="4531250"/>
            <a:ext cx="8569325" cy="2160240"/>
          </a:xfrm>
        </p:spPr>
        <p:txBody>
          <a:bodyPr/>
          <a:lstStyle/>
          <a:p>
            <a:r>
              <a:rPr kumimoji="1" lang="ja-JP" altLang="en-US" dirty="0"/>
              <a:t>コンパクトネスで変化点の解釈を考えた場合：</a:t>
            </a:r>
            <a:endParaRPr kumimoji="1" lang="en-US" altLang="ja-JP" dirty="0"/>
          </a:p>
          <a:p>
            <a:pPr lvl="1"/>
            <a:r>
              <a:rPr lang="ja-JP" altLang="en-US" dirty="0"/>
              <a:t>ボールの位置変化から明らかだった前述の変化点も含み、攻守も整合的</a:t>
            </a:r>
            <a:endParaRPr lang="en-US" altLang="ja-JP" dirty="0"/>
          </a:p>
          <a:p>
            <a:pPr lvl="1"/>
            <a:r>
              <a:rPr lang="ja-JP" altLang="en-US" dirty="0"/>
              <a:t>変化点　 は、ボールの位置変化をよく見ると、膠着状態から攻めが実現した時の戦況変化であったと解釈できる</a:t>
            </a:r>
            <a:endParaRPr lang="en-US" altLang="ja-JP" dirty="0"/>
          </a:p>
          <a:p>
            <a:r>
              <a:rPr lang="ja-JP" altLang="en-US" dirty="0"/>
              <a:t>検知された変化点はどれも攻守に関する戦況変化を説明できそう</a:t>
            </a:r>
            <a:endParaRPr lang="en-US" altLang="ja-JP" dirty="0"/>
          </a:p>
          <a:p>
            <a:pPr lvl="1"/>
            <a:r>
              <a:rPr lang="ja-JP" altLang="en-US" dirty="0"/>
              <a:t>変化点　  についても、簡単には分からない戦況変化である可能性</a:t>
            </a:r>
            <a:endParaRPr lang="en-US" altLang="ja-JP" dirty="0"/>
          </a:p>
          <a:p>
            <a:pPr lvl="2"/>
            <a:r>
              <a:rPr lang="ja-JP" altLang="en-US" dirty="0"/>
              <a:t>実際の試合映像などで確認したい</a:t>
            </a:r>
            <a:endParaRPr lang="en-US" altLang="ja-JP" dirty="0"/>
          </a:p>
          <a:p>
            <a:pPr lvl="2"/>
            <a:endParaRPr lang="en-US" altLang="ja-JP" dirty="0"/>
          </a:p>
        </p:txBody>
      </p:sp>
      <p:sp>
        <p:nvSpPr>
          <p:cNvPr id="4" name="スライド番号プレースホルダー 3"/>
          <p:cNvSpPr>
            <a:spLocks noGrp="1"/>
          </p:cNvSpPr>
          <p:nvPr>
            <p:ph type="sldNum" sz="quarter" idx="12"/>
          </p:nvPr>
        </p:nvSpPr>
        <p:spPr/>
        <p:txBody>
          <a:bodyPr/>
          <a:lstStyle/>
          <a:p>
            <a:fld id="{26D63DF9-FE85-4E18-AD75-E249AD29C6E2}" type="slidenum">
              <a:rPr kumimoji="1" lang="ja-JP" altLang="en-US" smtClean="0"/>
              <a:t>31</a:t>
            </a:fld>
            <a:endParaRPr kumimoji="1" lang="ja-JP" altLang="en-US"/>
          </a:p>
        </p:txBody>
      </p:sp>
      <p:pic>
        <p:nvPicPr>
          <p:cNvPr id="5" name="Picture 2" descr="C:\Users\kamiya\Dropbox\chijo\スポーツデータ解析コンペ\ChangeFinder\ChangeFinderMulti\ChangeFinderMulti\ChangeFinderMulti\パラメータ確認用\鹿島－湘南－前半\kekka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0" y="2982678"/>
            <a:ext cx="9144000" cy="16165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kamiya\Dropbox\chijo\スポーツデータ解析コンペ\cwavelet\0314_1\8-75front-offside(HOME).png"/>
          <p:cNvPicPr>
            <a:picLocks noChangeAspect="1" noChangeArrowheads="1"/>
          </p:cNvPicPr>
          <p:nvPr/>
        </p:nvPicPr>
        <p:blipFill rotWithShape="1">
          <a:blip r:embed="rId4">
            <a:extLst>
              <a:ext uri="{28A0092B-C50C-407E-A947-70E740481C1C}">
                <a14:useLocalDpi xmlns:a14="http://schemas.microsoft.com/office/drawing/2010/main" val="0"/>
              </a:ext>
            </a:extLst>
          </a:blip>
          <a:srcRect l="14785" t="56679" r="15088" b="30663"/>
          <a:stretch/>
        </p:blipFill>
        <p:spPr bwMode="auto">
          <a:xfrm>
            <a:off x="200023" y="2424605"/>
            <a:ext cx="8829677" cy="27175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3" descr="C:\Users\kamiya\Dropbox\chijo\スポーツデータ解析コンペ\cwavelet\0314_1\7-76front-offside(AWAY).png"/>
          <p:cNvPicPr>
            <a:picLocks noChangeAspect="1" noChangeArrowheads="1"/>
          </p:cNvPicPr>
          <p:nvPr/>
        </p:nvPicPr>
        <p:blipFill rotWithShape="1">
          <a:blip r:embed="rId5">
            <a:extLst>
              <a:ext uri="{28A0092B-C50C-407E-A947-70E740481C1C}">
                <a14:useLocalDpi xmlns:a14="http://schemas.microsoft.com/office/drawing/2010/main" val="0"/>
              </a:ext>
            </a:extLst>
          </a:blip>
          <a:srcRect l="14879" t="58038" r="15120" b="30731"/>
          <a:stretch/>
        </p:blipFill>
        <p:spPr bwMode="auto">
          <a:xfrm>
            <a:off x="200025" y="2824108"/>
            <a:ext cx="8829675" cy="2880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3" name="テキスト ボックス 12"/>
          <p:cNvSpPr txBox="1"/>
          <p:nvPr/>
        </p:nvSpPr>
        <p:spPr>
          <a:xfrm>
            <a:off x="108830" y="2430816"/>
            <a:ext cx="543739" cy="307777"/>
          </a:xfrm>
          <a:prstGeom prst="rect">
            <a:avLst/>
          </a:prstGeom>
          <a:noFill/>
        </p:spPr>
        <p:txBody>
          <a:bodyPr wrap="none" rtlCol="0">
            <a:spAutoFit/>
          </a:bodyPr>
          <a:lstStyle/>
          <a:p>
            <a:r>
              <a:rPr kumimoji="1" lang="ja-JP" altLang="en-US" sz="1400" dirty="0">
                <a:latin typeface="HG丸ｺﾞｼｯｸM-PRO" panose="020F0600000000000000" pitchFamily="50" charset="-128"/>
                <a:ea typeface="HG丸ｺﾞｼｯｸM-PRO" panose="020F0600000000000000" pitchFamily="50" charset="-128"/>
              </a:rPr>
              <a:t>鹿島</a:t>
            </a:r>
          </a:p>
        </p:txBody>
      </p:sp>
      <p:sp>
        <p:nvSpPr>
          <p:cNvPr id="14" name="テキスト ボックス 13"/>
          <p:cNvSpPr txBox="1"/>
          <p:nvPr/>
        </p:nvSpPr>
        <p:spPr>
          <a:xfrm>
            <a:off x="105080" y="2857017"/>
            <a:ext cx="543739" cy="307777"/>
          </a:xfrm>
          <a:prstGeom prst="rect">
            <a:avLst/>
          </a:prstGeom>
          <a:noFill/>
        </p:spPr>
        <p:txBody>
          <a:bodyPr wrap="none" rtlCol="0">
            <a:spAutoFit/>
          </a:bodyPr>
          <a:lstStyle/>
          <a:p>
            <a:r>
              <a:rPr kumimoji="1" lang="ja-JP" altLang="en-US" sz="1400" dirty="0">
                <a:latin typeface="HG丸ｺﾞｼｯｸM-PRO" panose="020F0600000000000000" pitchFamily="50" charset="-128"/>
                <a:ea typeface="HG丸ｺﾞｼｯｸM-PRO" panose="020F0600000000000000" pitchFamily="50" charset="-128"/>
              </a:rPr>
              <a:t>湘南</a:t>
            </a:r>
          </a:p>
        </p:txBody>
      </p:sp>
      <p:sp>
        <p:nvSpPr>
          <p:cNvPr id="15" name="テキスト ボックス 14"/>
          <p:cNvSpPr txBox="1"/>
          <p:nvPr/>
        </p:nvSpPr>
        <p:spPr>
          <a:xfrm>
            <a:off x="151636" y="4208878"/>
            <a:ext cx="1107996" cy="276999"/>
          </a:xfrm>
          <a:prstGeom prst="rect">
            <a:avLst/>
          </a:prstGeom>
          <a:noFill/>
        </p:spPr>
        <p:txBody>
          <a:bodyPr wrap="none" rtlCol="0">
            <a:spAutoFit/>
          </a:bodyPr>
          <a:lstStyle/>
          <a:p>
            <a:r>
              <a:rPr kumimoji="1" lang="ja-JP" altLang="en-US" sz="1200" dirty="0">
                <a:latin typeface="HG丸ｺﾞｼｯｸM-PRO" panose="020F0600000000000000" pitchFamily="50" charset="-128"/>
                <a:ea typeface="HG丸ｺﾞｼｯｸM-PRO" panose="020F0600000000000000" pitchFamily="50" charset="-128"/>
              </a:rPr>
              <a:t>変化点スコア</a:t>
            </a:r>
          </a:p>
        </p:txBody>
      </p:sp>
      <p:sp>
        <p:nvSpPr>
          <p:cNvPr id="16" name="正方形/長方形 15"/>
          <p:cNvSpPr/>
          <p:nvPr/>
        </p:nvSpPr>
        <p:spPr>
          <a:xfrm>
            <a:off x="899592" y="2371010"/>
            <a:ext cx="432048" cy="2113171"/>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4211960" y="2371010"/>
            <a:ext cx="324605" cy="2113171"/>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6399322" y="2371010"/>
            <a:ext cx="324605" cy="2113171"/>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1009700" y="3188168"/>
            <a:ext cx="432048" cy="1248741"/>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3707904" y="3181420"/>
            <a:ext cx="360040" cy="1248741"/>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8568444" y="3181420"/>
            <a:ext cx="180020" cy="1248741"/>
          </a:xfrm>
          <a:prstGeom prst="rect">
            <a:avLst/>
          </a:prstGeom>
          <a:gradFill flip="none" rotWithShape="1">
            <a:gsLst>
              <a:gs pos="0">
                <a:srgbClr val="FF0000">
                  <a:alpha val="50000"/>
                </a:srgbClr>
              </a:gs>
              <a:gs pos="100000">
                <a:schemeClr val="accent2">
                  <a:lumMod val="20000"/>
                  <a:lumOff val="80000"/>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3619270" y="2371010"/>
            <a:ext cx="324605" cy="2113171"/>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8479241" y="2381019"/>
            <a:ext cx="324605" cy="2113171"/>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p:cNvSpPr/>
          <p:nvPr/>
        </p:nvSpPr>
        <p:spPr>
          <a:xfrm>
            <a:off x="577652" y="1032908"/>
            <a:ext cx="432048" cy="1286578"/>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3482355" y="1030221"/>
            <a:ext cx="312027" cy="1286578"/>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8181925" y="1030221"/>
            <a:ext cx="211444" cy="720000"/>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8181925" y="2224759"/>
            <a:ext cx="211444" cy="79916"/>
          </a:xfrm>
          <a:prstGeom prst="rect">
            <a:avLst/>
          </a:prstGeom>
          <a:gradFill>
            <a:gsLst>
              <a:gs pos="0">
                <a:schemeClr val="tx1">
                  <a:lumMod val="75000"/>
                  <a:lumOff val="25000"/>
                  <a:alpha val="50000"/>
                </a:schemeClr>
              </a:gs>
              <a:gs pos="100000">
                <a:schemeClr val="tx1">
                  <a:lumMod val="50000"/>
                  <a:lumOff val="50000"/>
                  <a:alpha val="3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星 5 41"/>
          <p:cNvSpPr/>
          <p:nvPr/>
        </p:nvSpPr>
        <p:spPr>
          <a:xfrm>
            <a:off x="4374262" y="2164405"/>
            <a:ext cx="360040" cy="360040"/>
          </a:xfrm>
          <a:prstGeom prst="star5">
            <a:avLst/>
          </a:prstGeom>
          <a:solidFill>
            <a:srgbClr val="FFFF00"/>
          </a:solidFill>
          <a:ln>
            <a:no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星 5 42"/>
          <p:cNvSpPr/>
          <p:nvPr/>
        </p:nvSpPr>
        <p:spPr>
          <a:xfrm>
            <a:off x="1774142" y="5250107"/>
            <a:ext cx="289255" cy="289255"/>
          </a:xfrm>
          <a:prstGeom prst="star5">
            <a:avLst/>
          </a:prstGeom>
          <a:solidFill>
            <a:srgbClr val="FFFF00"/>
          </a:solidFill>
          <a:ln>
            <a:no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太陽 43"/>
          <p:cNvSpPr/>
          <p:nvPr/>
        </p:nvSpPr>
        <p:spPr>
          <a:xfrm>
            <a:off x="6557781" y="2144070"/>
            <a:ext cx="379305" cy="379305"/>
          </a:xfrm>
          <a:prstGeom prst="sun">
            <a:avLst/>
          </a:prstGeom>
          <a:solidFill>
            <a:srgbClr val="FF0000"/>
          </a:solid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5" name="太陽 44"/>
          <p:cNvSpPr/>
          <p:nvPr/>
        </p:nvSpPr>
        <p:spPr>
          <a:xfrm>
            <a:off x="1787324" y="6212407"/>
            <a:ext cx="343380" cy="343380"/>
          </a:xfrm>
          <a:prstGeom prst="sun">
            <a:avLst/>
          </a:prstGeom>
          <a:solidFill>
            <a:srgbClr val="FF0000"/>
          </a:solid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sz="800"/>
          </a:p>
        </p:txBody>
      </p:sp>
    </p:spTree>
    <p:extLst>
      <p:ext uri="{BB962C8B-B14F-4D97-AF65-F5344CB8AC3E}">
        <p14:creationId xmlns:p14="http://schemas.microsoft.com/office/powerpoint/2010/main" val="3491270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戦況を知るには</a:t>
            </a:r>
            <a:endParaRPr kumimoji="1" lang="en-GB" dirty="0"/>
          </a:p>
        </p:txBody>
      </p:sp>
      <p:sp>
        <p:nvSpPr>
          <p:cNvPr id="3" name="コンテンツ プレースホルダー 2"/>
          <p:cNvSpPr>
            <a:spLocks noGrp="1"/>
          </p:cNvSpPr>
          <p:nvPr>
            <p:ph idx="1"/>
          </p:nvPr>
        </p:nvSpPr>
        <p:spPr>
          <a:xfrm>
            <a:off x="250825" y="1052513"/>
            <a:ext cx="8569325" cy="5688855"/>
          </a:xfrm>
        </p:spPr>
        <p:txBody>
          <a:bodyPr/>
          <a:lstStyle/>
          <a:p>
            <a:r>
              <a:rPr kumimoji="1" lang="ja-JP" altLang="en-US" dirty="0"/>
              <a:t>抽出したい「戦況」というもの自体を把握するために、</a:t>
            </a:r>
            <a:br>
              <a:rPr kumimoji="1" lang="en-US" altLang="ja-JP" dirty="0"/>
            </a:br>
            <a:r>
              <a:rPr kumimoji="1" lang="ja-JP" altLang="en-US" dirty="0"/>
              <a:t>選手位置の時系列データに対して基礎分析を行った</a:t>
            </a:r>
            <a:endParaRPr kumimoji="1" lang="en-US" altLang="ja-JP" dirty="0"/>
          </a:p>
          <a:p>
            <a:pPr lvl="1"/>
            <a:r>
              <a:rPr kumimoji="1" lang="ja-JP" altLang="en-US" dirty="0"/>
              <a:t>グラフを眺める</a:t>
            </a:r>
            <a:endParaRPr kumimoji="1" lang="en-US" altLang="ja-JP" dirty="0"/>
          </a:p>
          <a:p>
            <a:pPr lvl="1"/>
            <a:r>
              <a:rPr kumimoji="1" lang="ja-JP" altLang="en-US" dirty="0"/>
              <a:t>統計量</a:t>
            </a:r>
            <a:r>
              <a:rPr kumimoji="1" lang="en-US" altLang="ja-JP" dirty="0"/>
              <a:t>(</a:t>
            </a:r>
            <a:r>
              <a:rPr kumimoji="1" lang="ja-JP" altLang="en-US" dirty="0"/>
              <a:t>平均、分散など</a:t>
            </a:r>
            <a:r>
              <a:rPr kumimoji="1" lang="en-US" altLang="ja-JP" dirty="0"/>
              <a:t>)</a:t>
            </a:r>
            <a:r>
              <a:rPr kumimoji="1" lang="ja-JP" altLang="en-US" dirty="0"/>
              <a:t>を求める</a:t>
            </a:r>
            <a:endParaRPr kumimoji="1" lang="en-US" altLang="ja-JP" dirty="0"/>
          </a:p>
          <a:p>
            <a:pPr lvl="1"/>
            <a:r>
              <a:rPr kumimoji="1" lang="ja-JP" altLang="en-US" dirty="0"/>
              <a:t>連続ウェーブレット変換で周波数帯に分解する</a:t>
            </a:r>
            <a:endParaRPr kumimoji="1" lang="en-US" altLang="ja-JP" dirty="0"/>
          </a:p>
          <a:p>
            <a:pPr lvl="1"/>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r>
              <a:rPr kumimoji="1" lang="ja-JP" altLang="en-US" dirty="0"/>
              <a:t>ただ単に見ていてもよく分からない</a:t>
            </a:r>
            <a:r>
              <a:rPr kumimoji="1" lang="en-US" altLang="ja-JP" dirty="0"/>
              <a:t>(</a:t>
            </a:r>
            <a:r>
              <a:rPr kumimoji="1" lang="ja-JP" altLang="en-US" dirty="0"/>
              <a:t>ビッグデータにありがちなこと</a:t>
            </a:r>
            <a:r>
              <a:rPr kumimoji="1" lang="en-US" altLang="ja-JP" dirty="0"/>
              <a:t>)</a:t>
            </a:r>
          </a:p>
          <a:p>
            <a:r>
              <a:rPr kumimoji="1" lang="ja-JP" altLang="en-US" dirty="0"/>
              <a:t>そこで、普通の時系列データ同様に自己回帰することを考える</a:t>
            </a:r>
            <a:endParaRPr kumimoji="1" lang="en-US" altLang="ja-JP" dirty="0"/>
          </a:p>
          <a:p>
            <a:pPr lvl="1"/>
            <a:endParaRPr kumimoji="1" lang="en-GB" dirty="0"/>
          </a:p>
        </p:txBody>
      </p:sp>
      <p:sp>
        <p:nvSpPr>
          <p:cNvPr id="4" name="スライド番号プレースホルダー 3"/>
          <p:cNvSpPr>
            <a:spLocks noGrp="1"/>
          </p:cNvSpPr>
          <p:nvPr>
            <p:ph type="sldNum" sz="quarter" idx="12"/>
          </p:nvPr>
        </p:nvSpPr>
        <p:spPr/>
        <p:txBody>
          <a:bodyPr/>
          <a:lstStyle/>
          <a:p>
            <a:fld id="{26D63DF9-FE85-4E18-AD75-E249AD29C6E2}" type="slidenum">
              <a:rPr kumimoji="1" lang="ja-JP" altLang="en-US" smtClean="0"/>
              <a:t>4</a:t>
            </a:fld>
            <a:endParaRPr kumimoji="1" lang="ja-JP" altLang="en-US"/>
          </a:p>
        </p:txBody>
      </p:sp>
      <p:pic>
        <p:nvPicPr>
          <p:cNvPr id="6" name="図 5"/>
          <p:cNvPicPr>
            <a:picLocks noChangeAspect="1"/>
          </p:cNvPicPr>
          <p:nvPr/>
        </p:nvPicPr>
        <p:blipFill rotWithShape="1">
          <a:blip r:embed="rId2">
            <a:extLst>
              <a:ext uri="{28A0092B-C50C-407E-A947-70E740481C1C}">
                <a14:useLocalDpi xmlns:a14="http://schemas.microsoft.com/office/drawing/2010/main" val="0"/>
              </a:ext>
            </a:extLst>
          </a:blip>
          <a:srcRect l="6615" t="6301" r="14006" b="2981"/>
          <a:stretch/>
        </p:blipFill>
        <p:spPr>
          <a:xfrm>
            <a:off x="1187624" y="2996952"/>
            <a:ext cx="3240360" cy="2777451"/>
          </a:xfrm>
          <a:prstGeom prst="rect">
            <a:avLst/>
          </a:prstGeom>
        </p:spPr>
      </p:pic>
      <p:pic>
        <p:nvPicPr>
          <p:cNvPr id="7" name="図 6"/>
          <p:cNvPicPr>
            <a:picLocks noChangeAspect="1"/>
          </p:cNvPicPr>
          <p:nvPr/>
        </p:nvPicPr>
        <p:blipFill rotWithShape="1">
          <a:blip r:embed="rId3">
            <a:extLst>
              <a:ext uri="{28A0092B-C50C-407E-A947-70E740481C1C}">
                <a14:useLocalDpi xmlns:a14="http://schemas.microsoft.com/office/drawing/2010/main" val="0"/>
              </a:ext>
            </a:extLst>
          </a:blip>
          <a:srcRect l="6925" t="6800" r="14641" b="3740"/>
          <a:stretch/>
        </p:blipFill>
        <p:spPr>
          <a:xfrm>
            <a:off x="4860032" y="2996952"/>
            <a:ext cx="3282957" cy="2808313"/>
          </a:xfrm>
          <a:prstGeom prst="rect">
            <a:avLst/>
          </a:prstGeom>
        </p:spPr>
      </p:pic>
    </p:spTree>
    <p:extLst>
      <p:ext uri="{BB962C8B-B14F-4D97-AF65-F5344CB8AC3E}">
        <p14:creationId xmlns:p14="http://schemas.microsoft.com/office/powerpoint/2010/main" val="1190560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0" y="3429000"/>
            <a:ext cx="9153712" cy="3429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角丸四角形 61"/>
          <p:cNvSpPr/>
          <p:nvPr/>
        </p:nvSpPr>
        <p:spPr>
          <a:xfrm>
            <a:off x="107504" y="3501008"/>
            <a:ext cx="8928992" cy="3274599"/>
          </a:xfrm>
          <a:prstGeom prst="roundRect">
            <a:avLst>
              <a:gd name="adj" fmla="val 8036"/>
            </a:avLst>
          </a:prstGeom>
          <a:solidFill>
            <a:schemeClr val="bg1"/>
          </a:solidFill>
          <a:ln w="9525">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Change Finder</a:t>
            </a:r>
            <a:r>
              <a:rPr kumimoji="1" lang="ja-JP" altLang="en-US" dirty="0"/>
              <a:t>を用いた変化点検出</a:t>
            </a:r>
            <a:endParaRPr kumimoji="1" lang="en-GB" dirty="0"/>
          </a:p>
        </p:txBody>
      </p:sp>
      <p:sp>
        <p:nvSpPr>
          <p:cNvPr id="3" name="コンテンツ プレースホルダー 2"/>
          <p:cNvSpPr>
            <a:spLocks noGrp="1"/>
          </p:cNvSpPr>
          <p:nvPr>
            <p:ph idx="1"/>
          </p:nvPr>
        </p:nvSpPr>
        <p:spPr>
          <a:xfrm>
            <a:off x="250825" y="1052513"/>
            <a:ext cx="8569325" cy="2520503"/>
          </a:xfrm>
        </p:spPr>
        <p:txBody>
          <a:bodyPr/>
          <a:lstStyle/>
          <a:p>
            <a:r>
              <a:rPr kumimoji="1" lang="ja-JP" altLang="en-US" dirty="0"/>
              <a:t>行いたいこと</a:t>
            </a:r>
            <a:endParaRPr kumimoji="1" lang="en-US" altLang="ja-JP" dirty="0"/>
          </a:p>
          <a:p>
            <a:pPr lvl="1"/>
            <a:r>
              <a:rPr kumimoji="1" lang="ja-JP" altLang="en-US" dirty="0"/>
              <a:t>位置データなどの時系列入力変数を自己回帰する</a:t>
            </a:r>
            <a:endParaRPr kumimoji="1" lang="en-US" altLang="ja-JP" dirty="0"/>
          </a:p>
          <a:p>
            <a:pPr lvl="1"/>
            <a:r>
              <a:rPr kumimoji="1" lang="ja-JP" altLang="en-US" dirty="0"/>
              <a:t>この回帰状況をみながら戦況の変化を抽出したい</a:t>
            </a:r>
            <a:endParaRPr kumimoji="1" lang="en-US" altLang="ja-JP" dirty="0"/>
          </a:p>
          <a:p>
            <a:r>
              <a:rPr kumimoji="1" lang="ja-JP" altLang="en-US" dirty="0"/>
              <a:t>分かりにくい時系列データからも変化検出が行える手法：</a:t>
            </a:r>
            <a:br>
              <a:rPr kumimoji="1" lang="en-US" altLang="ja-JP" dirty="0"/>
            </a:br>
            <a:r>
              <a:rPr kumimoji="1" lang="en-US" altLang="ja-JP" dirty="0"/>
              <a:t>Change Finder (Takeuchi and </a:t>
            </a:r>
            <a:r>
              <a:rPr kumimoji="1" lang="en-US" altLang="ja-JP" dirty="0" err="1"/>
              <a:t>Yamanishi</a:t>
            </a:r>
            <a:r>
              <a:rPr kumimoji="1" lang="en-US" altLang="ja-JP" dirty="0"/>
              <a:t>, 2006)</a:t>
            </a:r>
            <a:r>
              <a:rPr kumimoji="1" lang="ja-JP" altLang="en-US" dirty="0"/>
              <a:t>が適用できる</a:t>
            </a:r>
            <a:endParaRPr kumimoji="1" lang="en-US" altLang="ja-JP" dirty="0"/>
          </a:p>
          <a:p>
            <a:r>
              <a:rPr kumimoji="1" lang="en-US" altLang="ja-JP" dirty="0"/>
              <a:t>Change Finder</a:t>
            </a:r>
            <a:r>
              <a:rPr kumimoji="1" lang="ja-JP" altLang="en-US" dirty="0"/>
              <a:t>の概略</a:t>
            </a:r>
            <a:endParaRPr kumimoji="1" lang="en-US" altLang="ja-JP" dirty="0"/>
          </a:p>
          <a:p>
            <a:pPr lvl="1"/>
            <a:r>
              <a:rPr lang="ja-JP" altLang="en-US" dirty="0"/>
              <a:t>回帰する変数は多次元でも可能</a:t>
            </a:r>
            <a:r>
              <a:rPr lang="en-US" altLang="ja-JP" dirty="0"/>
              <a:t>(VAR</a:t>
            </a:r>
            <a:r>
              <a:rPr lang="ja-JP" altLang="en-US" dirty="0"/>
              <a:t>過程に適用可能</a:t>
            </a:r>
            <a:r>
              <a:rPr lang="en-US" altLang="ja-JP" dirty="0"/>
              <a:t>)</a:t>
            </a:r>
          </a:p>
          <a:p>
            <a:endParaRPr kumimoji="1" lang="en-GB" dirty="0"/>
          </a:p>
        </p:txBody>
      </p:sp>
      <p:sp>
        <p:nvSpPr>
          <p:cNvPr id="4" name="スライド番号プレースホルダー 3"/>
          <p:cNvSpPr>
            <a:spLocks noGrp="1"/>
          </p:cNvSpPr>
          <p:nvPr>
            <p:ph type="sldNum" sz="quarter" idx="12"/>
          </p:nvPr>
        </p:nvSpPr>
        <p:spPr/>
        <p:txBody>
          <a:bodyPr/>
          <a:lstStyle/>
          <a:p>
            <a:fld id="{26D63DF9-FE85-4E18-AD75-E249AD29C6E2}" type="slidenum">
              <a:rPr kumimoji="1" lang="ja-JP" altLang="en-US" smtClean="0"/>
              <a:t>5</a:t>
            </a:fld>
            <a:endParaRPr kumimoji="1" lang="ja-JP" altLang="en-US"/>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69261" y="780682"/>
            <a:ext cx="2684451" cy="137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5248" b="5697"/>
          <a:stretch/>
        </p:blipFill>
        <p:spPr bwMode="auto">
          <a:xfrm>
            <a:off x="490644" y="3606186"/>
            <a:ext cx="1902001" cy="3080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0" name="テキスト ボックス 59"/>
              <p:cNvSpPr txBox="1"/>
              <p:nvPr/>
            </p:nvSpPr>
            <p:spPr>
              <a:xfrm>
                <a:off x="2411760" y="3573016"/>
                <a:ext cx="3313728" cy="646331"/>
              </a:xfrm>
              <a:prstGeom prst="rect">
                <a:avLst/>
              </a:prstGeom>
              <a:noFill/>
            </p:spPr>
            <p:txBody>
              <a:bodyPr wrap="none" rtlCol="0">
                <a:spAutoFit/>
              </a:bodyPr>
              <a:lstStyle/>
              <a:p>
                <a:r>
                  <a:rPr kumimoji="1" lang="ja-JP" altLang="en-US" dirty="0">
                    <a:latin typeface="HG丸ｺﾞｼｯｸM-PRO" panose="020F0600000000000000" pitchFamily="50" charset="-128"/>
                    <a:ea typeface="HG丸ｺﾞｼｯｸM-PRO" panose="020F0600000000000000" pitchFamily="50" charset="-128"/>
                  </a:rPr>
                  <a:t>時系列データ</a:t>
                </a:r>
                <a14:m>
                  <m:oMath xmlns:m="http://schemas.openxmlformats.org/officeDocument/2006/math">
                    <m:r>
                      <a:rPr kumimoji="1" lang="en-US" altLang="ja-JP" b="1" i="1" dirty="0" smtClean="0">
                        <a:latin typeface="Cambria Math"/>
                        <a:ea typeface="HG丸ｺﾞｼｯｸM-PRO" panose="020F0600000000000000" pitchFamily="50" charset="-128"/>
                      </a:rPr>
                      <m:t>𝒙</m:t>
                    </m:r>
                  </m:oMath>
                </a14:m>
                <a:r>
                  <a:rPr lang="ja-JP" altLang="en-US" dirty="0">
                    <a:latin typeface="HG丸ｺﾞｼｯｸM-PRO" panose="020F0600000000000000" pitchFamily="50" charset="-128"/>
                    <a:ea typeface="HG丸ｺﾞｼｯｸM-PRO" panose="020F0600000000000000" pitchFamily="50" charset="-128"/>
                  </a:rPr>
                  <a:t>を</a:t>
                </a:r>
                <a14:m>
                  <m:oMath xmlns:m="http://schemas.openxmlformats.org/officeDocument/2006/math">
                    <m:r>
                      <a:rPr lang="en-US" altLang="ja-JP" i="1" dirty="0" smtClean="0">
                        <a:latin typeface="Cambria Math"/>
                        <a:ea typeface="HG丸ｺﾞｼｯｸM-PRO" panose="020F0600000000000000" pitchFamily="50" charset="-128"/>
                      </a:rPr>
                      <m:t>𝐾</m:t>
                    </m:r>
                  </m:oMath>
                </a14:m>
                <a:r>
                  <a:rPr lang="ja-JP" altLang="en-US" dirty="0">
                    <a:latin typeface="HG丸ｺﾞｼｯｸM-PRO" panose="020F0600000000000000" pitchFamily="50" charset="-128"/>
                    <a:ea typeface="HG丸ｺﾞｼｯｸM-PRO" panose="020F0600000000000000" pitchFamily="50" charset="-128"/>
                  </a:rPr>
                  <a:t>次の</a:t>
                </a:r>
                <a:endParaRPr lang="en-US" altLang="ja-JP" dirty="0">
                  <a:latin typeface="HG丸ｺﾞｼｯｸM-PRO" panose="020F0600000000000000" pitchFamily="50" charset="-128"/>
                  <a:ea typeface="HG丸ｺﾞｼｯｸM-PRO" panose="020F0600000000000000" pitchFamily="50" charset="-128"/>
                </a:endParaRPr>
              </a:p>
              <a:p>
                <a:r>
                  <a:rPr lang="ja-JP" altLang="en-US" dirty="0">
                    <a:latin typeface="HG丸ｺﾞｼｯｸM-PRO" panose="020F0600000000000000" pitchFamily="50" charset="-128"/>
                    <a:ea typeface="HG丸ｺﾞｼｯｸM-PRO" panose="020F0600000000000000" pitchFamily="50" charset="-128"/>
                  </a:rPr>
                  <a:t>ベクトル</a:t>
                </a:r>
                <a:r>
                  <a:rPr lang="en-US" altLang="ja-JP" dirty="0">
                    <a:latin typeface="HG丸ｺﾞｼｯｸM-PRO" panose="020F0600000000000000" pitchFamily="50" charset="-128"/>
                    <a:ea typeface="HG丸ｺﾞｼｯｸM-PRO" panose="020F0600000000000000" pitchFamily="50" charset="-128"/>
                  </a:rPr>
                  <a:t>AR</a:t>
                </a:r>
                <a:r>
                  <a:rPr lang="ja-JP" altLang="en-US" dirty="0">
                    <a:latin typeface="HG丸ｺﾞｼｯｸM-PRO" panose="020F0600000000000000" pitchFamily="50" charset="-128"/>
                    <a:ea typeface="HG丸ｺﾞｼｯｸM-PRO" panose="020F0600000000000000" pitchFamily="50" charset="-128"/>
                  </a:rPr>
                  <a:t>過程でモデル化：</a:t>
                </a:r>
                <a:endParaRPr kumimoji="1" lang="ja-JP" altLang="en-US" dirty="0">
                  <a:latin typeface="HG丸ｺﾞｼｯｸM-PRO" panose="020F0600000000000000" pitchFamily="50" charset="-128"/>
                  <a:ea typeface="HG丸ｺﾞｼｯｸM-PRO" panose="020F0600000000000000" pitchFamily="50" charset="-128"/>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2411760" y="3573016"/>
                <a:ext cx="3313728" cy="646331"/>
              </a:xfrm>
              <a:prstGeom prst="rect">
                <a:avLst/>
              </a:prstGeom>
              <a:blipFill rotWithShape="1">
                <a:blip r:embed="rId4"/>
                <a:stretch>
                  <a:fillRect l="-1657" t="-6604" r="-1105" b="-141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5499791" y="3573016"/>
                <a:ext cx="2763064" cy="8712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a:rPr>
                            <m:t>𝑥</m:t>
                          </m:r>
                        </m:e>
                        <m:sub>
                          <m:r>
                            <a:rPr lang="en-US" altLang="ja-JP" b="0" i="1" smtClean="0">
                              <a:latin typeface="Cambria Math"/>
                            </a:rPr>
                            <m:t>𝑡</m:t>
                          </m:r>
                        </m:sub>
                      </m:sSub>
                      <m:r>
                        <a:rPr lang="en-US" altLang="ja-JP" b="0" i="1" smtClean="0">
                          <a:latin typeface="Cambria Math"/>
                        </a:rPr>
                        <m:t>=</m:t>
                      </m:r>
                      <m:nary>
                        <m:naryPr>
                          <m:chr m:val="∑"/>
                          <m:ctrlPr>
                            <a:rPr lang="en-US" altLang="ja-JP" b="0" i="1" smtClean="0">
                              <a:latin typeface="Cambria Math" panose="02040503050406030204" pitchFamily="18" charset="0"/>
                            </a:rPr>
                          </m:ctrlPr>
                        </m:naryPr>
                        <m:sub>
                          <m:r>
                            <m:rPr>
                              <m:brk m:alnAt="23"/>
                            </m:rPr>
                            <a:rPr lang="en-US" altLang="ja-JP" b="0" i="1" smtClean="0">
                              <a:latin typeface="Cambria Math"/>
                            </a:rPr>
                            <m:t>𝑖</m:t>
                          </m:r>
                        </m:sub>
                        <m:sup>
                          <m:r>
                            <a:rPr lang="en-US" altLang="ja-JP" b="0" i="1" smtClean="0">
                              <a:latin typeface="Cambria Math"/>
                            </a:rPr>
                            <m:t>𝐾</m:t>
                          </m:r>
                        </m:sup>
                        <m:e>
                          <m:sSub>
                            <m:sSubPr>
                              <m:ctrlPr>
                                <a:rPr lang="en-US" altLang="ja-JP" b="0" i="1" smtClean="0">
                                  <a:latin typeface="Cambria Math" panose="02040503050406030204" pitchFamily="18" charset="0"/>
                                </a:rPr>
                              </m:ctrlPr>
                            </m:sSubPr>
                            <m:e>
                              <m:r>
                                <a:rPr lang="en-US" altLang="ja-JP" b="0" i="1" smtClean="0">
                                  <a:latin typeface="Cambria Math"/>
                                </a:rPr>
                                <m:t>𝑤</m:t>
                              </m:r>
                            </m:e>
                            <m:sub>
                              <m:r>
                                <a:rPr lang="en-US" altLang="ja-JP" b="0" i="1" smtClean="0">
                                  <a:latin typeface="Cambria Math"/>
                                </a:rPr>
                                <m:t>𝑖</m:t>
                              </m:r>
                            </m:sub>
                          </m:sSub>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1" i="1" smtClean="0">
                                      <a:latin typeface="Cambria Math"/>
                                    </a:rPr>
                                    <m:t>𝒙</m:t>
                                  </m:r>
                                </m:e>
                                <m:sub>
                                  <m:r>
                                    <a:rPr lang="en-US" altLang="ja-JP" b="0" i="1" smtClean="0">
                                      <a:latin typeface="Cambria Math"/>
                                    </a:rPr>
                                    <m:t>𝑡</m:t>
                                  </m:r>
                                  <m:r>
                                    <a:rPr lang="en-US" altLang="ja-JP" b="0" i="1" smtClean="0">
                                      <a:latin typeface="Cambria Math"/>
                                    </a:rPr>
                                    <m:t>−</m:t>
                                  </m:r>
                                  <m:r>
                                    <a:rPr lang="en-US" altLang="ja-JP" b="0" i="1" smtClean="0">
                                      <a:latin typeface="Cambria Math"/>
                                    </a:rPr>
                                    <m:t>𝑖</m:t>
                                  </m:r>
                                </m:sub>
                              </m:sSub>
                              <m:r>
                                <a:rPr lang="en-US" altLang="ja-JP" b="0" i="1" smtClean="0">
                                  <a:latin typeface="Cambria Math"/>
                                </a:rPr>
                                <m:t>−</m:t>
                              </m:r>
                              <m:r>
                                <a:rPr lang="en-US" altLang="ja-JP" b="1" i="1" smtClean="0">
                                  <a:latin typeface="Cambria Math"/>
                                </a:rPr>
                                <m:t>𝝁</m:t>
                              </m:r>
                            </m:e>
                          </m:d>
                          <m:r>
                            <a:rPr lang="en-US" altLang="ja-JP" b="0" i="1" smtClean="0">
                              <a:latin typeface="Cambria Math"/>
                            </a:rPr>
                            <m:t>+</m:t>
                          </m:r>
                          <m:r>
                            <a:rPr lang="en-US" altLang="ja-JP" b="1" i="1" smtClean="0">
                              <a:latin typeface="Cambria Math"/>
                            </a:rPr>
                            <m:t>𝝁</m:t>
                          </m:r>
                        </m:e>
                      </m:nary>
                    </m:oMath>
                  </m:oMathPara>
                </a14:m>
                <a:endParaRPr kumimoji="1" lang="ja-JP" altLang="en-US" dirty="0"/>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5499791" y="3573016"/>
                <a:ext cx="2763064" cy="871264"/>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p:cNvSpPr txBox="1"/>
              <p:nvPr/>
            </p:nvSpPr>
            <p:spPr>
              <a:xfrm>
                <a:off x="2483768" y="4341906"/>
                <a:ext cx="6408712" cy="646331"/>
              </a:xfrm>
              <a:prstGeom prst="rect">
                <a:avLst/>
              </a:prstGeom>
              <a:noFill/>
            </p:spPr>
            <p:txBody>
              <a:bodyPr wrap="square" rtlCol="0">
                <a:spAutoFit/>
              </a:bodyPr>
              <a:lstStyle/>
              <a:p>
                <a14:m>
                  <m:oMath xmlns:m="http://schemas.openxmlformats.org/officeDocument/2006/math">
                    <m:r>
                      <a:rPr kumimoji="1" lang="en-US" altLang="ja-JP" b="1" i="1" dirty="0" smtClean="0">
                        <a:latin typeface="Cambria Math"/>
                        <a:ea typeface="HG丸ｺﾞｼｯｸM-PRO" panose="020F0600000000000000" pitchFamily="50" charset="-128"/>
                      </a:rPr>
                      <m:t>𝒙</m:t>
                    </m:r>
                  </m:oMath>
                </a14:m>
                <a:r>
                  <a:rPr kumimoji="1" lang="ja-JP" altLang="en-US" dirty="0">
                    <a:latin typeface="HG丸ｺﾞｼｯｸM-PRO" panose="020F0600000000000000" pitchFamily="50" charset="-128"/>
                    <a:ea typeface="HG丸ｺﾞｼｯｸM-PRO" panose="020F0600000000000000" pitchFamily="50" charset="-128"/>
                  </a:rPr>
                  <a:t>を観測する度</a:t>
                </a:r>
                <a:r>
                  <a:rPr lang="ja-JP" altLang="en-US" dirty="0">
                    <a:latin typeface="HG丸ｺﾞｼｯｸM-PRO" panose="020F0600000000000000" pitchFamily="50" charset="-128"/>
                    <a:ea typeface="HG丸ｺﾞｼｯｸM-PRO" panose="020F0600000000000000" pitchFamily="50" charset="-128"/>
                  </a:rPr>
                  <a:t>に確率密度関数</a:t>
                </a:r>
                <a14:m>
                  <m:oMath xmlns:m="http://schemas.openxmlformats.org/officeDocument/2006/math">
                    <m:sSub>
                      <m:sSubPr>
                        <m:ctrlPr>
                          <a:rPr lang="en-US" altLang="ja-JP" b="0" i="1" dirty="0" smtClean="0">
                            <a:latin typeface="Cambria Math" panose="02040503050406030204" pitchFamily="18" charset="0"/>
                            <a:ea typeface="HG丸ｺﾞｼｯｸM-PRO" panose="020F0600000000000000" pitchFamily="50" charset="-128"/>
                          </a:rPr>
                        </m:ctrlPr>
                      </m:sSubPr>
                      <m:e>
                        <m:r>
                          <a:rPr lang="en-US" altLang="ja-JP" i="1" dirty="0" smtClean="0">
                            <a:latin typeface="Cambria Math"/>
                            <a:ea typeface="HG丸ｺﾞｼｯｸM-PRO" panose="020F0600000000000000" pitchFamily="50" charset="-128"/>
                          </a:rPr>
                          <m:t>𝑝</m:t>
                        </m:r>
                      </m:e>
                      <m:sub>
                        <m:r>
                          <a:rPr lang="en-US" altLang="ja-JP" b="0" i="1" dirty="0" smtClean="0">
                            <a:latin typeface="Cambria Math"/>
                            <a:ea typeface="HG丸ｺﾞｼｯｸM-PRO" panose="020F0600000000000000" pitchFamily="50" charset="-128"/>
                          </a:rPr>
                          <m:t>𝑡</m:t>
                        </m:r>
                      </m:sub>
                    </m:sSub>
                  </m:oMath>
                </a14:m>
                <a:r>
                  <a:rPr lang="ja-JP" altLang="en-US" dirty="0">
                    <a:latin typeface="HG丸ｺﾞｼｯｸM-PRO" panose="020F0600000000000000" pitchFamily="50" charset="-128"/>
                    <a:ea typeface="HG丸ｺﾞｼｯｸM-PRO" panose="020F0600000000000000" pitchFamily="50" charset="-128"/>
                  </a:rPr>
                  <a:t>を学習</a:t>
                </a:r>
                <a:endParaRPr lang="en-US" altLang="ja-JP" dirty="0">
                  <a:latin typeface="HG丸ｺﾞｼｯｸM-PRO" panose="020F0600000000000000" pitchFamily="50" charset="-128"/>
                  <a:ea typeface="HG丸ｺﾞｼｯｸM-PRO" panose="020F0600000000000000" pitchFamily="50" charset="-128"/>
                </a:endParaRPr>
              </a:p>
              <a:p>
                <a:r>
                  <a:rPr kumimoji="1" lang="ja-JP" altLang="en-US" dirty="0">
                    <a:latin typeface="HG丸ｺﾞｼｯｸM-PRO" panose="020F0600000000000000" pitchFamily="50" charset="-128"/>
                    <a:ea typeface="HG丸ｺﾞｼｯｸM-PRO" panose="020F0600000000000000" pitchFamily="50" charset="-128"/>
                  </a:rPr>
                  <a:t>対数損失を逐次算出</a:t>
                </a: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2483768" y="4341906"/>
                <a:ext cx="6408712" cy="646331"/>
              </a:xfrm>
              <a:prstGeom prst="rect">
                <a:avLst/>
              </a:prstGeom>
              <a:blipFill rotWithShape="1">
                <a:blip r:embed="rId6"/>
                <a:stretch>
                  <a:fillRect l="-760" t="-6604" b="-141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正方形/長方形 65"/>
              <p:cNvSpPr/>
              <p:nvPr/>
            </p:nvSpPr>
            <p:spPr>
              <a:xfrm>
                <a:off x="2441776" y="4981665"/>
                <a:ext cx="6162672" cy="646331"/>
              </a:xfrm>
              <a:prstGeom prst="rect">
                <a:avLst/>
              </a:prstGeom>
            </p:spPr>
            <p:txBody>
              <a:bodyPr wrap="square">
                <a:spAutoFit/>
              </a:bodyPr>
              <a:lstStyle/>
              <a:p>
                <a:r>
                  <a:rPr lang="ja-JP" altLang="en-US" dirty="0">
                    <a:latin typeface="HG丸ｺﾞｼｯｸM-PRO" panose="020F0600000000000000" pitchFamily="50" charset="-128"/>
                    <a:ea typeface="HG丸ｺﾞｼｯｸM-PRO" panose="020F0600000000000000" pitchFamily="50" charset="-128"/>
                  </a:rPr>
                  <a:t>対数損失の</a:t>
                </a:r>
                <a14:m>
                  <m:oMath xmlns:m="http://schemas.openxmlformats.org/officeDocument/2006/math">
                    <m:r>
                      <a:rPr lang="en-US" altLang="ja-JP" i="1" dirty="0">
                        <a:latin typeface="Cambria Math"/>
                        <a:ea typeface="HG丸ｺﾞｼｯｸM-PRO" panose="020F0600000000000000" pitchFamily="50" charset="-128"/>
                      </a:rPr>
                      <m:t>𝑇</m:t>
                    </m:r>
                  </m:oMath>
                </a14:m>
                <a:r>
                  <a:rPr lang="ja-JP" altLang="en-US" dirty="0">
                    <a:latin typeface="HG丸ｺﾞｼｯｸM-PRO" panose="020F0600000000000000" pitchFamily="50" charset="-128"/>
                    <a:ea typeface="HG丸ｺﾞｼｯｸM-PRO" panose="020F0600000000000000" pitchFamily="50" charset="-128"/>
                  </a:rPr>
                  <a:t>次移動平均を算出し、</a:t>
                </a:r>
                <a:endParaRPr lang="en-US" altLang="ja-JP" dirty="0">
                  <a:latin typeface="HG丸ｺﾞｼｯｸM-PRO" panose="020F0600000000000000" pitchFamily="50" charset="-128"/>
                  <a:ea typeface="HG丸ｺﾞｼｯｸM-PRO" panose="020F0600000000000000" pitchFamily="50" charset="-128"/>
                </a:endParaRPr>
              </a:p>
              <a:p>
                <a:r>
                  <a:rPr lang="ja-JP" altLang="en-US" dirty="0">
                    <a:latin typeface="HG丸ｺﾞｼｯｸM-PRO" panose="020F0600000000000000" pitchFamily="50" charset="-128"/>
                    <a:ea typeface="HG丸ｺﾞｼｯｸM-PRO" panose="020F0600000000000000" pitchFamily="50" charset="-128"/>
                  </a:rPr>
                  <a:t>新たな時系列データ</a:t>
                </a:r>
                <a14:m>
                  <m:oMath xmlns:m="http://schemas.openxmlformats.org/officeDocument/2006/math">
                    <m:sSub>
                      <m:sSubPr>
                        <m:ctrlPr>
                          <a:rPr lang="en-US" altLang="ja-JP" b="0" i="1" smtClean="0">
                            <a:latin typeface="Cambria Math" panose="02040503050406030204" pitchFamily="18" charset="0"/>
                            <a:ea typeface="HG丸ｺﾞｼｯｸM-PRO" panose="020F0600000000000000" pitchFamily="50" charset="-128"/>
                          </a:rPr>
                        </m:ctrlPr>
                      </m:sSubPr>
                      <m:e>
                        <m:r>
                          <a:rPr lang="en-US" altLang="ja-JP" b="0" i="1" smtClean="0">
                            <a:latin typeface="Cambria Math"/>
                            <a:ea typeface="HG丸ｺﾞｼｯｸM-PRO" panose="020F0600000000000000" pitchFamily="50" charset="-128"/>
                          </a:rPr>
                          <m:t>𝑦</m:t>
                        </m:r>
                      </m:e>
                      <m:sub>
                        <m:r>
                          <a:rPr lang="en-US" altLang="ja-JP" b="0" i="1" smtClean="0">
                            <a:latin typeface="Cambria Math"/>
                            <a:ea typeface="HG丸ｺﾞｼｯｸM-PRO" panose="020F0600000000000000" pitchFamily="50" charset="-128"/>
                          </a:rPr>
                          <m:t>𝑡</m:t>
                        </m:r>
                      </m:sub>
                    </m:sSub>
                  </m:oMath>
                </a14:m>
                <a:r>
                  <a:rPr lang="ja-JP" altLang="en-US" dirty="0">
                    <a:latin typeface="HG丸ｺﾞｼｯｸM-PRO" panose="020F0600000000000000" pitchFamily="50" charset="-128"/>
                    <a:ea typeface="HG丸ｺﾞｼｯｸM-PRO" panose="020F0600000000000000" pitchFamily="50" charset="-128"/>
                  </a:rPr>
                  <a:t>を作成</a:t>
                </a:r>
              </a:p>
            </p:txBody>
          </p:sp>
        </mc:Choice>
        <mc:Fallback xmlns="">
          <p:sp>
            <p:nvSpPr>
              <p:cNvPr id="66" name="正方形/長方形 65"/>
              <p:cNvSpPr>
                <a:spLocks noRot="1" noChangeAspect="1" noMove="1" noResize="1" noEditPoints="1" noAdjustHandles="1" noChangeArrowheads="1" noChangeShapeType="1" noTextEdit="1"/>
              </p:cNvSpPr>
              <p:nvPr/>
            </p:nvSpPr>
            <p:spPr>
              <a:xfrm>
                <a:off x="2441776" y="4981665"/>
                <a:ext cx="6162672" cy="646331"/>
              </a:xfrm>
              <a:prstGeom prst="rect">
                <a:avLst/>
              </a:prstGeom>
              <a:blipFill rotWithShape="1">
                <a:blip r:embed="rId7"/>
                <a:stretch>
                  <a:fillRect l="-891" t="-6604" b="-1226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正方形/長方形 68"/>
              <p:cNvSpPr/>
              <p:nvPr/>
            </p:nvSpPr>
            <p:spPr>
              <a:xfrm>
                <a:off x="2441776" y="5643643"/>
                <a:ext cx="6162672" cy="646331"/>
              </a:xfrm>
              <a:prstGeom prst="rect">
                <a:avLst/>
              </a:prstGeom>
            </p:spPr>
            <p:txBody>
              <a:bodyPr wrap="square">
                <a:spAutoFit/>
              </a:bodyPr>
              <a:lstStyle/>
              <a:p>
                <a14:m>
                  <m:oMath xmlns:m="http://schemas.openxmlformats.org/officeDocument/2006/math">
                    <m:sSub>
                      <m:sSubPr>
                        <m:ctrlPr>
                          <a:rPr lang="en-US" altLang="ja-JP" i="1" smtClean="0">
                            <a:latin typeface="Cambria Math" panose="02040503050406030204" pitchFamily="18" charset="0"/>
                            <a:ea typeface="HG丸ｺﾞｼｯｸM-PRO" panose="020F0600000000000000" pitchFamily="50" charset="-128"/>
                          </a:rPr>
                        </m:ctrlPr>
                      </m:sSubPr>
                      <m:e>
                        <m:r>
                          <a:rPr lang="en-US" altLang="ja-JP" i="1">
                            <a:latin typeface="Cambria Math"/>
                            <a:ea typeface="HG丸ｺﾞｼｯｸM-PRO" panose="020F0600000000000000" pitchFamily="50" charset="-128"/>
                          </a:rPr>
                          <m:t>𝑦</m:t>
                        </m:r>
                      </m:e>
                      <m:sub>
                        <m:r>
                          <a:rPr lang="en-US" altLang="ja-JP" i="1">
                            <a:latin typeface="Cambria Math"/>
                            <a:ea typeface="HG丸ｺﾞｼｯｸM-PRO" panose="020F0600000000000000" pitchFamily="50" charset="-128"/>
                          </a:rPr>
                          <m:t>𝑡</m:t>
                        </m:r>
                      </m:sub>
                    </m:sSub>
                  </m:oMath>
                </a14:m>
                <a:r>
                  <a:rPr lang="ja-JP" altLang="en-US" dirty="0">
                    <a:latin typeface="HG丸ｺﾞｼｯｸM-PRO" panose="020F0600000000000000" pitchFamily="50" charset="-128"/>
                    <a:ea typeface="HG丸ｺﾞｼｯｸM-PRO" panose="020F0600000000000000" pitchFamily="50" charset="-128"/>
                  </a:rPr>
                  <a:t>を</a:t>
                </a:r>
                <a:r>
                  <a:rPr lang="en-US" altLang="ja-JP" dirty="0">
                    <a:latin typeface="HG丸ｺﾞｼｯｸM-PRO" panose="020F0600000000000000" pitchFamily="50" charset="-128"/>
                    <a:ea typeface="HG丸ｺﾞｼｯｸM-PRO" panose="020F0600000000000000" pitchFamily="50" charset="-128"/>
                  </a:rPr>
                  <a:t>VAR</a:t>
                </a:r>
                <a:r>
                  <a:rPr lang="ja-JP" altLang="en-US" dirty="0">
                    <a:latin typeface="HG丸ｺﾞｼｯｸM-PRO" panose="020F0600000000000000" pitchFamily="50" charset="-128"/>
                    <a:ea typeface="HG丸ｺﾞｼｯｸM-PRO" panose="020F0600000000000000" pitchFamily="50" charset="-128"/>
                  </a:rPr>
                  <a:t>過程でモデル化</a:t>
                </a:r>
                <a:endParaRPr lang="en-US" altLang="ja-JP" dirty="0">
                  <a:latin typeface="HG丸ｺﾞｼｯｸM-PRO" panose="020F0600000000000000" pitchFamily="50" charset="-128"/>
                  <a:ea typeface="HG丸ｺﾞｼｯｸM-PRO" panose="020F0600000000000000" pitchFamily="50" charset="-128"/>
                </a:endParaRPr>
              </a:p>
              <a:p>
                <a:r>
                  <a:rPr lang="ja-JP" altLang="en-US" dirty="0">
                    <a:latin typeface="HG丸ｺﾞｼｯｸM-PRO" panose="020F0600000000000000" pitchFamily="50" charset="-128"/>
                    <a:ea typeface="HG丸ｺﾞｼｯｸM-PRO" panose="020F0600000000000000" pitchFamily="50" charset="-128"/>
                  </a:rPr>
                  <a:t>確率密度関数</a:t>
                </a:r>
                <a14:m>
                  <m:oMath xmlns:m="http://schemas.openxmlformats.org/officeDocument/2006/math">
                    <m:sSub>
                      <m:sSubPr>
                        <m:ctrlPr>
                          <a:rPr lang="en-US" altLang="ja-JP" i="1" dirty="0">
                            <a:latin typeface="Cambria Math" panose="02040503050406030204" pitchFamily="18" charset="0"/>
                            <a:ea typeface="HG丸ｺﾞｼｯｸM-PRO" panose="020F0600000000000000" pitchFamily="50" charset="-128"/>
                          </a:rPr>
                        </m:ctrlPr>
                      </m:sSubPr>
                      <m:e>
                        <m:r>
                          <a:rPr lang="en-US" altLang="ja-JP" b="0" i="1" dirty="0" smtClean="0">
                            <a:latin typeface="Cambria Math"/>
                            <a:ea typeface="HG丸ｺﾞｼｯｸM-PRO" panose="020F0600000000000000" pitchFamily="50" charset="-128"/>
                          </a:rPr>
                          <m:t>𝑞</m:t>
                        </m:r>
                      </m:e>
                      <m:sub>
                        <m:r>
                          <a:rPr lang="en-US" altLang="ja-JP" i="1" dirty="0">
                            <a:latin typeface="Cambria Math"/>
                            <a:ea typeface="HG丸ｺﾞｼｯｸM-PRO" panose="020F0600000000000000" pitchFamily="50" charset="-128"/>
                          </a:rPr>
                          <m:t>𝑡</m:t>
                        </m:r>
                      </m:sub>
                    </m:sSub>
                  </m:oMath>
                </a14:m>
                <a:r>
                  <a:rPr lang="ja-JP" altLang="en-US" dirty="0">
                    <a:latin typeface="HG丸ｺﾞｼｯｸM-PRO" panose="020F0600000000000000" pitchFamily="50" charset="-128"/>
                    <a:ea typeface="HG丸ｺﾞｼｯｸM-PRO" panose="020F0600000000000000" pitchFamily="50" charset="-128"/>
                  </a:rPr>
                  <a:t>を学習しつつ、対数損失を逐次算出</a:t>
                </a:r>
              </a:p>
            </p:txBody>
          </p:sp>
        </mc:Choice>
        <mc:Fallback xmlns="">
          <p:sp>
            <p:nvSpPr>
              <p:cNvPr id="69" name="正方形/長方形 68"/>
              <p:cNvSpPr>
                <a:spLocks noRot="1" noChangeAspect="1" noMove="1" noResize="1" noEditPoints="1" noAdjustHandles="1" noChangeArrowheads="1" noChangeShapeType="1" noTextEdit="1"/>
              </p:cNvSpPr>
              <p:nvPr/>
            </p:nvSpPr>
            <p:spPr>
              <a:xfrm>
                <a:off x="2441776" y="5643643"/>
                <a:ext cx="6162672" cy="646331"/>
              </a:xfrm>
              <a:prstGeom prst="rect">
                <a:avLst/>
              </a:prstGeom>
              <a:blipFill rotWithShape="1">
                <a:blip r:embed="rId8"/>
                <a:stretch>
                  <a:fillRect l="-891" t="-6604" b="-1226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正方形/長方形 69"/>
              <p:cNvSpPr/>
              <p:nvPr/>
            </p:nvSpPr>
            <p:spPr>
              <a:xfrm>
                <a:off x="2428386" y="6291715"/>
                <a:ext cx="6162672" cy="369332"/>
              </a:xfrm>
              <a:prstGeom prst="rect">
                <a:avLst/>
              </a:prstGeom>
            </p:spPr>
            <p:txBody>
              <a:bodyPr wrap="square">
                <a:spAutoFit/>
              </a:bodyPr>
              <a:lstStyle/>
              <a:p>
                <a:r>
                  <a:rPr lang="ja-JP" altLang="en-US" dirty="0">
                    <a:latin typeface="HG丸ｺﾞｼｯｸM-PRO" panose="020F0600000000000000" pitchFamily="50" charset="-128"/>
                    <a:ea typeface="HG丸ｺﾞｼｯｸM-PRO" panose="020F0600000000000000" pitchFamily="50" charset="-128"/>
                  </a:rPr>
                  <a:t>対数損失の</a:t>
                </a:r>
                <a14:m>
                  <m:oMath xmlns:m="http://schemas.openxmlformats.org/officeDocument/2006/math">
                    <m:r>
                      <a:rPr lang="en-US" altLang="ja-JP" i="1" dirty="0">
                        <a:latin typeface="Cambria Math"/>
                        <a:ea typeface="HG丸ｺﾞｼｯｸM-PRO" panose="020F0600000000000000" pitchFamily="50" charset="-128"/>
                      </a:rPr>
                      <m:t>𝑇</m:t>
                    </m:r>
                    <m:r>
                      <a:rPr lang="en-US" altLang="ja-JP" i="1" dirty="0">
                        <a:latin typeface="Cambria Math"/>
                        <a:ea typeface="HG丸ｺﾞｼｯｸM-PRO" panose="020F0600000000000000" pitchFamily="50" charset="-128"/>
                      </a:rPr>
                      <m:t>′</m:t>
                    </m:r>
                  </m:oMath>
                </a14:m>
                <a:r>
                  <a:rPr lang="ja-JP" altLang="en-US" dirty="0">
                    <a:latin typeface="HG丸ｺﾞｼｯｸM-PRO" panose="020F0600000000000000" pitchFamily="50" charset="-128"/>
                    <a:ea typeface="HG丸ｺﾞｼｯｸM-PRO" panose="020F0600000000000000" pitchFamily="50" charset="-128"/>
                  </a:rPr>
                  <a:t>次移動平均を変化点スコアとして出力</a:t>
                </a:r>
              </a:p>
            </p:txBody>
          </p:sp>
        </mc:Choice>
        <mc:Fallback xmlns="">
          <p:sp>
            <p:nvSpPr>
              <p:cNvPr id="70" name="正方形/長方形 69"/>
              <p:cNvSpPr>
                <a:spLocks noRot="1" noChangeAspect="1" noMove="1" noResize="1" noEditPoints="1" noAdjustHandles="1" noChangeArrowheads="1" noChangeShapeType="1" noTextEdit="1"/>
              </p:cNvSpPr>
              <p:nvPr/>
            </p:nvSpPr>
            <p:spPr>
              <a:xfrm>
                <a:off x="2428386" y="6291715"/>
                <a:ext cx="6162672" cy="369332"/>
              </a:xfrm>
              <a:prstGeom prst="rect">
                <a:avLst/>
              </a:prstGeom>
              <a:blipFill rotWithShape="1">
                <a:blip r:embed="rId9"/>
                <a:stretch>
                  <a:fillRect l="-791" t="-11475" b="-2131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56336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lang="en-US" altLang="ja-JP" dirty="0"/>
              <a:t>(1)</a:t>
            </a:r>
            <a:r>
              <a:rPr lang="ja-JP" altLang="en-US" dirty="0"/>
              <a:t>分析に使う変数を選定する</a:t>
            </a:r>
            <a:br>
              <a:rPr lang="en-US" altLang="ja-JP" dirty="0"/>
            </a:br>
            <a:r>
              <a:rPr lang="en-US" altLang="ja-JP" dirty="0"/>
              <a:t>(2)Change Finder</a:t>
            </a:r>
            <a:r>
              <a:rPr lang="ja-JP" altLang="en-US" dirty="0"/>
              <a:t>を適用する</a:t>
            </a:r>
          </a:p>
        </p:txBody>
      </p:sp>
    </p:spTree>
    <p:extLst>
      <p:ext uri="{BB962C8B-B14F-4D97-AF65-F5344CB8AC3E}">
        <p14:creationId xmlns:p14="http://schemas.microsoft.com/office/powerpoint/2010/main" val="3689125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コネクタ 5"/>
          <p:cNvCxnSpPr/>
          <p:nvPr/>
        </p:nvCxnSpPr>
        <p:spPr>
          <a:xfrm>
            <a:off x="851228" y="6525344"/>
            <a:ext cx="4608000" cy="0"/>
          </a:xfrm>
          <a:prstGeom prst="line">
            <a:avLst/>
          </a:prstGeom>
          <a:ln w="7620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直線コネクタ 4"/>
          <p:cNvCxnSpPr/>
          <p:nvPr/>
        </p:nvCxnSpPr>
        <p:spPr>
          <a:xfrm>
            <a:off x="340154" y="3534916"/>
            <a:ext cx="3060000" cy="0"/>
          </a:xfrm>
          <a:prstGeom prst="line">
            <a:avLst/>
          </a:prstGeom>
          <a:ln w="762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kumimoji="1" lang="ja-JP" altLang="en-US" dirty="0"/>
              <a:t>入力変数の検討</a:t>
            </a:r>
            <a:endParaRPr kumimoji="1" lang="en-GB" dirty="0"/>
          </a:p>
        </p:txBody>
      </p:sp>
      <p:sp>
        <p:nvSpPr>
          <p:cNvPr id="3" name="コンテンツ プレースホルダー 2"/>
          <p:cNvSpPr>
            <a:spLocks noGrp="1"/>
          </p:cNvSpPr>
          <p:nvPr>
            <p:ph idx="1"/>
          </p:nvPr>
        </p:nvSpPr>
        <p:spPr>
          <a:xfrm>
            <a:off x="250825" y="980505"/>
            <a:ext cx="8569325" cy="5760863"/>
          </a:xfrm>
        </p:spPr>
        <p:txBody>
          <a:bodyPr/>
          <a:lstStyle/>
          <a:p>
            <a:r>
              <a:rPr kumimoji="1" lang="ja-JP" altLang="en-US" dirty="0"/>
              <a:t>単純な</a:t>
            </a:r>
            <a:r>
              <a:rPr kumimoji="1" lang="en-US" altLang="ja-JP" dirty="0"/>
              <a:t>Change Finder</a:t>
            </a:r>
            <a:r>
              <a:rPr kumimoji="1" lang="ja-JP" altLang="en-US" dirty="0"/>
              <a:t>の適用</a:t>
            </a:r>
            <a:endParaRPr kumimoji="1" lang="en-US" altLang="ja-JP" dirty="0"/>
          </a:p>
          <a:p>
            <a:pPr lvl="1"/>
            <a:r>
              <a:rPr kumimoji="1" lang="ja-JP" altLang="en-US" dirty="0"/>
              <a:t>入力変数にチーム</a:t>
            </a:r>
            <a:r>
              <a:rPr kumimoji="1" lang="en-US" altLang="ja-JP" dirty="0"/>
              <a:t>11</a:t>
            </a:r>
            <a:r>
              <a:rPr kumimoji="1" lang="ja-JP" altLang="en-US" dirty="0"/>
              <a:t>人全員の座標</a:t>
            </a:r>
            <a:endParaRPr kumimoji="1" lang="en-US" altLang="ja-JP" dirty="0"/>
          </a:p>
          <a:p>
            <a:pPr lvl="1"/>
            <a:r>
              <a:rPr kumimoji="1" lang="ja-JP" altLang="en-US" dirty="0"/>
              <a:t>ピッチ上</a:t>
            </a:r>
            <a:r>
              <a:rPr kumimoji="1" lang="en-US" altLang="ja-JP" dirty="0"/>
              <a:t>22</a:t>
            </a:r>
            <a:r>
              <a:rPr kumimoji="1" lang="ja-JP" altLang="en-US" dirty="0"/>
              <a:t>人全員の座標</a:t>
            </a:r>
            <a:endParaRPr kumimoji="1" lang="en-US" altLang="ja-JP" dirty="0"/>
          </a:p>
          <a:p>
            <a:pPr lvl="1"/>
            <a:r>
              <a:rPr lang="ja-JP" altLang="en-US" dirty="0"/>
              <a:t>ボールの座標　</a:t>
            </a:r>
            <a:r>
              <a:rPr lang="ja-JP" altLang="en-US" sz="1600" dirty="0"/>
              <a:t>などなど</a:t>
            </a:r>
            <a:r>
              <a:rPr lang="en-US" altLang="ja-JP" sz="1600" dirty="0"/>
              <a:t>…</a:t>
            </a:r>
            <a:endParaRPr lang="en-US" altLang="ja-JP" dirty="0"/>
          </a:p>
          <a:p>
            <a:pPr marL="457200" lvl="1" indent="0">
              <a:spcBef>
                <a:spcPts val="1200"/>
              </a:spcBef>
              <a:buNone/>
            </a:pPr>
            <a:r>
              <a:rPr lang="ja-JP" altLang="en-US" dirty="0">
                <a:solidFill>
                  <a:schemeClr val="accent2"/>
                </a:solidFill>
              </a:rPr>
              <a:t>▶</a:t>
            </a:r>
            <a:r>
              <a:rPr lang="ja-JP" altLang="en-US" dirty="0"/>
              <a:t>闇雲に行ってもあまりうまくいかない</a:t>
            </a:r>
            <a:br>
              <a:rPr lang="en-US" altLang="ja-JP" dirty="0"/>
            </a:br>
            <a:r>
              <a:rPr lang="ja-JP" altLang="en-US" dirty="0"/>
              <a:t>　戦況を表すのに十分かつ必要最低限な入力変数を用意する必要がある</a:t>
            </a:r>
            <a:endParaRPr lang="en-US" altLang="ja-JP" dirty="0"/>
          </a:p>
          <a:p>
            <a:pPr marL="0" indent="0">
              <a:spcBef>
                <a:spcPts val="1800"/>
              </a:spcBef>
              <a:buNone/>
            </a:pPr>
            <a:r>
              <a:rPr lang="ja-JP" altLang="en-US" dirty="0"/>
              <a:t>＜変数作成にむけた方策＞</a:t>
            </a:r>
            <a:endParaRPr lang="en-US" altLang="ja-JP" dirty="0"/>
          </a:p>
          <a:p>
            <a:pPr>
              <a:spcBef>
                <a:spcPts val="600"/>
              </a:spcBef>
            </a:pPr>
            <a:r>
              <a:rPr lang="ja-JP" altLang="en-US" dirty="0"/>
              <a:t>基礎分析で行った連続ウェーブレットの結果を再検討</a:t>
            </a:r>
            <a:endParaRPr lang="en-US" altLang="ja-JP" dirty="0"/>
          </a:p>
          <a:p>
            <a:pPr lvl="1"/>
            <a:r>
              <a:rPr lang="ja-JP" altLang="en-US" dirty="0"/>
              <a:t>「選手位置」は同チームの選手であればポジションに関係なく同傾向</a:t>
            </a:r>
            <a:endParaRPr lang="en-US" dirty="0"/>
          </a:p>
          <a:p>
            <a:pPr marL="914400" lvl="2" indent="0">
              <a:buNone/>
            </a:pPr>
            <a:r>
              <a:rPr kumimoji="1" lang="ja-JP" altLang="en-US" sz="1800" dirty="0">
                <a:solidFill>
                  <a:schemeClr val="accent2"/>
                </a:solidFill>
              </a:rPr>
              <a:t>▶</a:t>
            </a:r>
            <a:r>
              <a:rPr kumimoji="1" lang="ja-JP" altLang="en-US" sz="1800" dirty="0"/>
              <a:t>「平均位置」のようなもので代表させて良いのでは？</a:t>
            </a:r>
            <a:endParaRPr kumimoji="1" lang="en-US" altLang="ja-JP" dirty="0"/>
          </a:p>
          <a:p>
            <a:r>
              <a:rPr kumimoji="1" lang="ja-JP" altLang="en-US" dirty="0"/>
              <a:t>サッカーの複雑さは、選手相互間やボールとの関係から発生？</a:t>
            </a:r>
            <a:endParaRPr kumimoji="1" lang="en-US" altLang="ja-JP" dirty="0"/>
          </a:p>
          <a:p>
            <a:pPr marL="457200" lvl="1" indent="0">
              <a:buNone/>
            </a:pPr>
            <a:r>
              <a:rPr kumimoji="1" lang="ja-JP" altLang="en-US" dirty="0"/>
              <a:t>　　</a:t>
            </a:r>
            <a:r>
              <a:rPr kumimoji="1" lang="ja-JP" altLang="en-US" dirty="0">
                <a:solidFill>
                  <a:schemeClr val="accent2"/>
                </a:solidFill>
              </a:rPr>
              <a:t>▶</a:t>
            </a:r>
            <a:r>
              <a:rPr kumimoji="1" lang="ja-JP" altLang="en-US" dirty="0"/>
              <a:t> 攻撃や守備の指標たる変数をトラッキングデータより作成しよう</a:t>
            </a:r>
            <a:endParaRPr kumimoji="1" lang="en-US" altLang="ja-JP" dirty="0"/>
          </a:p>
          <a:p>
            <a:r>
              <a:rPr kumimoji="1" lang="ja-JP" altLang="en-US" dirty="0"/>
              <a:t>いろいろな変数を作成し、それぞれ基礎分析</a:t>
            </a:r>
            <a:endParaRPr kumimoji="1" lang="en-US" altLang="ja-JP" dirty="0"/>
          </a:p>
          <a:p>
            <a:r>
              <a:rPr lang="ja-JP" altLang="en-US" dirty="0"/>
              <a:t>相関分析も行い、共線性のない変数組を選定する</a:t>
            </a:r>
            <a:endParaRPr kumimoji="1" lang="en-US" altLang="ja-JP" dirty="0"/>
          </a:p>
          <a:p>
            <a:pPr marL="0" indent="0">
              <a:spcBef>
                <a:spcPts val="1200"/>
              </a:spcBef>
              <a:buNone/>
            </a:pPr>
            <a:r>
              <a:rPr lang="ja-JP" altLang="en-US" dirty="0"/>
              <a:t>→　</a:t>
            </a:r>
            <a:r>
              <a:rPr lang="ja-JP" altLang="en-US" sz="2400" dirty="0"/>
              <a:t>最終的に５種類の変数を設定した</a:t>
            </a:r>
            <a:endParaRPr kumimoji="1" lang="en-US" altLang="ja-JP" sz="2400" dirty="0"/>
          </a:p>
        </p:txBody>
      </p:sp>
      <p:sp>
        <p:nvSpPr>
          <p:cNvPr id="4" name="スライド番号プレースホルダー 3"/>
          <p:cNvSpPr>
            <a:spLocks noGrp="1"/>
          </p:cNvSpPr>
          <p:nvPr>
            <p:ph type="sldNum" sz="quarter" idx="12"/>
          </p:nvPr>
        </p:nvSpPr>
        <p:spPr/>
        <p:txBody>
          <a:bodyPr/>
          <a:lstStyle/>
          <a:p>
            <a:fld id="{26D63DF9-FE85-4E18-AD75-E249AD29C6E2}" type="slidenum">
              <a:rPr kumimoji="1" lang="ja-JP" altLang="en-US" smtClean="0"/>
              <a:t>7</a:t>
            </a:fld>
            <a:endParaRPr kumimoji="1" lang="ja-JP" altLang="en-US"/>
          </a:p>
        </p:txBody>
      </p:sp>
    </p:spTree>
    <p:extLst>
      <p:ext uri="{BB962C8B-B14F-4D97-AF65-F5344CB8AC3E}">
        <p14:creationId xmlns:p14="http://schemas.microsoft.com/office/powerpoint/2010/main" val="3478327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線コネクタ 32"/>
          <p:cNvCxnSpPr/>
          <p:nvPr/>
        </p:nvCxnSpPr>
        <p:spPr>
          <a:xfrm>
            <a:off x="331841" y="1213378"/>
            <a:ext cx="3204000" cy="0"/>
          </a:xfrm>
          <a:prstGeom prst="line">
            <a:avLst/>
          </a:prstGeom>
          <a:ln w="762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4716016" y="1213378"/>
            <a:ext cx="2808000" cy="0"/>
          </a:xfrm>
          <a:prstGeom prst="line">
            <a:avLst/>
          </a:prstGeom>
          <a:ln w="76200">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3851920" y="1340768"/>
            <a:ext cx="1440160" cy="2232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a:t>作成した変数の説明①</a:t>
            </a:r>
          </a:p>
        </p:txBody>
      </p:sp>
      <p:sp>
        <p:nvSpPr>
          <p:cNvPr id="32" name="コンテンツ プレースホルダー 31"/>
          <p:cNvSpPr>
            <a:spLocks noGrp="1"/>
          </p:cNvSpPr>
          <p:nvPr>
            <p:ph idx="1"/>
          </p:nvPr>
        </p:nvSpPr>
        <p:spPr>
          <a:xfrm>
            <a:off x="250825" y="3880716"/>
            <a:ext cx="8569325" cy="2860652"/>
          </a:xfrm>
        </p:spPr>
        <p:txBody>
          <a:bodyPr/>
          <a:lstStyle/>
          <a:p>
            <a:pPr marL="0" indent="0">
              <a:buNone/>
            </a:pPr>
            <a:r>
              <a:rPr kumimoji="1" lang="ja-JP" altLang="en-US" dirty="0">
                <a:solidFill>
                  <a:schemeClr val="accent5">
                    <a:lumMod val="40000"/>
                    <a:lumOff val="60000"/>
                  </a:schemeClr>
                </a:solidFill>
              </a:rPr>
              <a:t>●</a:t>
            </a:r>
            <a:r>
              <a:rPr kumimoji="1" lang="ja-JP" altLang="en-US" dirty="0"/>
              <a:t>ボール位置（</a:t>
            </a:r>
            <a:r>
              <a:rPr lang="en-US" altLang="ja-JP" dirty="0"/>
              <a:t>X</a:t>
            </a:r>
            <a:r>
              <a:rPr lang="ja-JP" altLang="en-US" dirty="0"/>
              <a:t>座標</a:t>
            </a:r>
            <a:r>
              <a:rPr kumimoji="1" lang="ja-JP" altLang="en-US" dirty="0"/>
              <a:t>）</a:t>
            </a:r>
            <a:endParaRPr kumimoji="1" lang="en-US" altLang="ja-JP" dirty="0"/>
          </a:p>
          <a:p>
            <a:pPr lvl="1">
              <a:spcBef>
                <a:spcPts val="600"/>
              </a:spcBef>
            </a:pPr>
            <a:r>
              <a:rPr lang="ja-JP" altLang="en-US" dirty="0"/>
              <a:t>ボールタッチデータより作成</a:t>
            </a:r>
            <a:endParaRPr lang="en-US" altLang="ja-JP" dirty="0"/>
          </a:p>
          <a:p>
            <a:pPr lvl="1"/>
            <a:r>
              <a:rPr lang="ja-JP" altLang="en-US" dirty="0"/>
              <a:t>攻守によるボールの上下のみを考慮するとし、</a:t>
            </a:r>
            <a:r>
              <a:rPr lang="en-US" altLang="ja-JP" dirty="0"/>
              <a:t>X</a:t>
            </a:r>
            <a:r>
              <a:rPr lang="ja-JP" altLang="en-US" dirty="0"/>
              <a:t>座標のみを採用</a:t>
            </a:r>
            <a:endParaRPr lang="en-US" altLang="ja-JP" dirty="0"/>
          </a:p>
          <a:p>
            <a:pPr marL="0" indent="0">
              <a:spcBef>
                <a:spcPts val="1800"/>
              </a:spcBef>
              <a:buNone/>
            </a:pPr>
            <a:r>
              <a:rPr lang="ja-JP" altLang="en-US" dirty="0">
                <a:solidFill>
                  <a:schemeClr val="accent4">
                    <a:lumMod val="40000"/>
                    <a:lumOff val="60000"/>
                  </a:schemeClr>
                </a:solidFill>
              </a:rPr>
              <a:t>●</a:t>
            </a:r>
            <a:r>
              <a:rPr lang="ja-JP" altLang="en-US" dirty="0"/>
              <a:t>コンパクトネス</a:t>
            </a:r>
            <a:endParaRPr lang="en-US" altLang="ja-JP" dirty="0"/>
          </a:p>
          <a:p>
            <a:pPr lvl="1">
              <a:spcBef>
                <a:spcPts val="600"/>
              </a:spcBef>
            </a:pPr>
            <a:r>
              <a:rPr lang="ja-JP" altLang="en-US" dirty="0"/>
              <a:t>「一番前線の選手の座標」と「オフサイドライン」との距離</a:t>
            </a:r>
            <a:endParaRPr lang="en-US" altLang="ja-JP" dirty="0"/>
          </a:p>
          <a:p>
            <a:pPr marL="914400" lvl="2" indent="0" algn="r">
              <a:spcBef>
                <a:spcPts val="600"/>
              </a:spcBef>
              <a:buNone/>
            </a:pPr>
            <a:r>
              <a:rPr lang="ja-JP" altLang="en-US" dirty="0"/>
              <a:t>（</a:t>
            </a:r>
            <a:r>
              <a:rPr lang="en-US" altLang="ja-JP" dirty="0"/>
              <a:t> HOME</a:t>
            </a:r>
            <a:r>
              <a:rPr lang="ja-JP" altLang="en-US" dirty="0"/>
              <a:t>チーム／</a:t>
            </a:r>
            <a:r>
              <a:rPr lang="en-US" altLang="ja-JP" dirty="0"/>
              <a:t>AWAY</a:t>
            </a:r>
            <a:r>
              <a:rPr lang="ja-JP" altLang="en-US" dirty="0"/>
              <a:t>チームごと）</a:t>
            </a:r>
            <a:endParaRPr lang="en-US" altLang="ja-JP" dirty="0"/>
          </a:p>
          <a:p>
            <a:pPr lvl="1">
              <a:spcBef>
                <a:spcPts val="600"/>
              </a:spcBef>
            </a:pPr>
            <a:r>
              <a:rPr lang="ja-JP" altLang="en-US" dirty="0"/>
              <a:t>攻撃を展開するとコンパクトネスは大きくなり、</a:t>
            </a:r>
            <a:br>
              <a:rPr lang="en-US" altLang="ja-JP" dirty="0"/>
            </a:br>
            <a:r>
              <a:rPr lang="ja-JP" altLang="en-US" dirty="0"/>
              <a:t>守備に回ると押し込まれ、コンパクトネスは小さくなると予想される</a:t>
            </a:r>
            <a:endParaRPr lang="en-US" altLang="ja-JP" dirty="0"/>
          </a:p>
          <a:p>
            <a:pPr lvl="1">
              <a:spcBef>
                <a:spcPts val="600"/>
              </a:spcBef>
            </a:pPr>
            <a:endParaRPr lang="en-US" altLang="ja-JP" dirty="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6D63DF9-FE85-4E18-AD75-E249AD29C6E2}" type="slidenum">
              <a:rPr kumimoji="1" lang="ja-JP" altLang="en-US" smtClean="0"/>
              <a:t>8</a:t>
            </a:fld>
            <a:endParaRPr kumimoji="1" lang="ja-JP" altLang="en-US"/>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1146012"/>
            <a:ext cx="3646272" cy="2734704"/>
          </a:xfrm>
          <a:prstGeom prst="rect">
            <a:avLst/>
          </a:prstGeom>
        </p:spPr>
      </p:pic>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1917" y="1146012"/>
            <a:ext cx="3647242" cy="2735432"/>
          </a:xfrm>
          <a:prstGeom prst="rect">
            <a:avLst/>
          </a:prstGeom>
        </p:spPr>
      </p:pic>
      <p:sp>
        <p:nvSpPr>
          <p:cNvPr id="12" name="正方形/長方形 11"/>
          <p:cNvSpPr/>
          <p:nvPr/>
        </p:nvSpPr>
        <p:spPr>
          <a:xfrm>
            <a:off x="3977415" y="1484784"/>
            <a:ext cx="1165145" cy="77765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kumimoji="1" lang="ja-JP" altLang="en-US" dirty="0">
                <a:solidFill>
                  <a:srgbClr val="FF0000"/>
                </a:solidFill>
              </a:rPr>
              <a:t>赤：</a:t>
            </a:r>
            <a:r>
              <a:rPr kumimoji="1" lang="en-US" altLang="ja-JP" dirty="0">
                <a:solidFill>
                  <a:srgbClr val="FF0000"/>
                </a:solidFill>
              </a:rPr>
              <a:t>AWAY</a:t>
            </a:r>
          </a:p>
          <a:p>
            <a:r>
              <a:rPr lang="ja-JP" altLang="en-US" dirty="0">
                <a:solidFill>
                  <a:srgbClr val="00B0F0"/>
                </a:solidFill>
              </a:rPr>
              <a:t>青：</a:t>
            </a:r>
            <a:r>
              <a:rPr lang="en-US" altLang="ja-JP" dirty="0">
                <a:solidFill>
                  <a:srgbClr val="00B0F0"/>
                </a:solidFill>
              </a:rPr>
              <a:t>HOME</a:t>
            </a:r>
            <a:endParaRPr kumimoji="1" lang="ja-JP" altLang="en-US" dirty="0">
              <a:solidFill>
                <a:srgbClr val="00B0F0"/>
              </a:solidFill>
            </a:endParaRPr>
          </a:p>
        </p:txBody>
      </p:sp>
      <p:cxnSp>
        <p:nvCxnSpPr>
          <p:cNvPr id="13" name="直線矢印コネクタ 12"/>
          <p:cNvCxnSpPr/>
          <p:nvPr/>
        </p:nvCxnSpPr>
        <p:spPr>
          <a:xfrm>
            <a:off x="7073276" y="3428765"/>
            <a:ext cx="737485" cy="0"/>
          </a:xfrm>
          <a:prstGeom prst="straightConnector1">
            <a:avLst/>
          </a:prstGeom>
          <a:ln>
            <a:solidFill>
              <a:srgbClr val="00B0F0"/>
            </a:solidFill>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14" name="直線矢印コネクタ 13"/>
          <p:cNvCxnSpPr/>
          <p:nvPr/>
        </p:nvCxnSpPr>
        <p:spPr>
          <a:xfrm>
            <a:off x="7422853" y="1611939"/>
            <a:ext cx="408087" cy="0"/>
          </a:xfrm>
          <a:prstGeom prst="straightConnector1">
            <a:avLst/>
          </a:prstGeom>
          <a:ln>
            <a:solidFill>
              <a:srgbClr val="FF0000"/>
            </a:solidFill>
            <a:headEnd type="triangle"/>
            <a:tailEnd type="triangle"/>
          </a:ln>
        </p:spPr>
        <p:style>
          <a:lnRef idx="3">
            <a:schemeClr val="accent5"/>
          </a:lnRef>
          <a:fillRef idx="0">
            <a:schemeClr val="accent5"/>
          </a:fillRef>
          <a:effectRef idx="2">
            <a:schemeClr val="accent5"/>
          </a:effectRef>
          <a:fontRef idx="minor">
            <a:schemeClr val="tx1"/>
          </a:fontRef>
        </p:style>
      </p:cxnSp>
      <p:grpSp>
        <p:nvGrpSpPr>
          <p:cNvPr id="16" name="グループ化 15"/>
          <p:cNvGrpSpPr/>
          <p:nvPr/>
        </p:nvGrpSpPr>
        <p:grpSpPr>
          <a:xfrm>
            <a:off x="4169855" y="2376195"/>
            <a:ext cx="790887" cy="918664"/>
            <a:chOff x="1244904" y="3370483"/>
            <a:chExt cx="790887" cy="918664"/>
          </a:xfrm>
          <a:noFill/>
        </p:grpSpPr>
        <p:cxnSp>
          <p:nvCxnSpPr>
            <p:cNvPr id="17" name="直線矢印コネクタ 16"/>
            <p:cNvCxnSpPr/>
            <p:nvPr/>
          </p:nvCxnSpPr>
          <p:spPr>
            <a:xfrm flipV="1">
              <a:off x="1388533" y="4104481"/>
              <a:ext cx="360000" cy="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8" name="直線矢印コネクタ 17"/>
            <p:cNvCxnSpPr/>
            <p:nvPr/>
          </p:nvCxnSpPr>
          <p:spPr>
            <a:xfrm flipV="1">
              <a:off x="1388533" y="3744481"/>
              <a:ext cx="0" cy="360000"/>
            </a:xfrm>
            <a:prstGeom prst="straightConnector1">
              <a:avLst/>
            </a:prstGeom>
            <a:grpFill/>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9" name="テキスト ボックス 18"/>
            <p:cNvSpPr txBox="1"/>
            <p:nvPr/>
          </p:nvSpPr>
          <p:spPr>
            <a:xfrm>
              <a:off x="1748533" y="3919815"/>
              <a:ext cx="287258" cy="369332"/>
            </a:xfrm>
            <a:prstGeom prst="rect">
              <a:avLst/>
            </a:prstGeom>
            <a:grp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x</a:t>
              </a:r>
              <a:endParaRPr kumimoji="1" lang="ja-JP" altLang="en-US" i="1" dirty="0">
                <a:latin typeface="Times New Roman" panose="02020603050405020304" pitchFamily="18" charset="0"/>
                <a:cs typeface="Times New Roman" panose="02020603050405020304" pitchFamily="18" charset="0"/>
              </a:endParaRPr>
            </a:p>
          </p:txBody>
        </p:sp>
        <p:sp>
          <p:nvSpPr>
            <p:cNvPr id="20" name="テキスト ボックス 19"/>
            <p:cNvSpPr txBox="1"/>
            <p:nvPr/>
          </p:nvSpPr>
          <p:spPr>
            <a:xfrm>
              <a:off x="1244904" y="3370483"/>
              <a:ext cx="287258" cy="369332"/>
            </a:xfrm>
            <a:prstGeom prst="rect">
              <a:avLst/>
            </a:prstGeom>
            <a:grp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y</a:t>
              </a:r>
              <a:endParaRPr kumimoji="1" lang="ja-JP" altLang="en-US" i="1" dirty="0">
                <a:latin typeface="Times New Roman" panose="02020603050405020304" pitchFamily="18" charset="0"/>
                <a:cs typeface="Times New Roman" panose="02020603050405020304" pitchFamily="18" charset="0"/>
              </a:endParaRPr>
            </a:p>
          </p:txBody>
        </p:sp>
      </p:grpSp>
      <p:sp>
        <p:nvSpPr>
          <p:cNvPr id="28" name="正方形/長方形 27"/>
          <p:cNvSpPr/>
          <p:nvPr/>
        </p:nvSpPr>
        <p:spPr>
          <a:xfrm>
            <a:off x="251520" y="836712"/>
            <a:ext cx="3403496" cy="461665"/>
          </a:xfrm>
          <a:prstGeom prst="rect">
            <a:avLst/>
          </a:prstGeom>
        </p:spPr>
        <p:txBody>
          <a:bodyPr wrap="none">
            <a:spAutoFit/>
          </a:bodyPr>
          <a:lstStyle/>
          <a:p>
            <a:r>
              <a:rPr lang="ja-JP" altLang="en-US" sz="2400" dirty="0">
                <a:latin typeface="HG丸ｺﾞｼｯｸM-PRO" panose="020F0600000000000000" pitchFamily="50" charset="-128"/>
                <a:ea typeface="HG丸ｺﾞｼｯｸM-PRO" panose="020F0600000000000000" pitchFamily="50" charset="-128"/>
              </a:rPr>
              <a:t>～ボール位置</a:t>
            </a:r>
            <a:r>
              <a:rPr lang="en-US" altLang="ja-JP" sz="2400" dirty="0">
                <a:latin typeface="HG丸ｺﾞｼｯｸM-PRO" panose="020F0600000000000000" pitchFamily="50" charset="-128"/>
                <a:ea typeface="HG丸ｺﾞｼｯｸM-PRO" panose="020F0600000000000000" pitchFamily="50" charset="-128"/>
              </a:rPr>
              <a:t>(X</a:t>
            </a:r>
            <a:r>
              <a:rPr lang="ja-JP" altLang="en-US" sz="2400" dirty="0">
                <a:latin typeface="HG丸ｺﾞｼｯｸM-PRO" panose="020F0600000000000000" pitchFamily="50" charset="-128"/>
                <a:ea typeface="HG丸ｺﾞｼｯｸM-PRO" panose="020F0600000000000000" pitchFamily="50" charset="-128"/>
              </a:rPr>
              <a:t>座標</a:t>
            </a:r>
            <a:r>
              <a:rPr lang="en-US" altLang="ja-JP" sz="2400" dirty="0">
                <a:latin typeface="HG丸ｺﾞｼｯｸM-PRO" panose="020F0600000000000000" pitchFamily="50" charset="-128"/>
                <a:ea typeface="HG丸ｺﾞｼｯｸM-PRO" panose="020F0600000000000000" pitchFamily="50" charset="-128"/>
              </a:rPr>
              <a:t>)</a:t>
            </a:r>
            <a:r>
              <a:rPr lang="ja-JP" altLang="en-US" sz="2400" dirty="0">
                <a:latin typeface="HG丸ｺﾞｼｯｸM-PRO" panose="020F0600000000000000" pitchFamily="50" charset="-128"/>
                <a:ea typeface="HG丸ｺﾞｼｯｸM-PRO" panose="020F0600000000000000" pitchFamily="50" charset="-128"/>
              </a:rPr>
              <a:t>～</a:t>
            </a:r>
          </a:p>
        </p:txBody>
      </p:sp>
      <p:sp>
        <p:nvSpPr>
          <p:cNvPr id="29" name="正方形/長方形 28"/>
          <p:cNvSpPr/>
          <p:nvPr/>
        </p:nvSpPr>
        <p:spPr>
          <a:xfrm>
            <a:off x="4628907" y="836712"/>
            <a:ext cx="2954655" cy="461665"/>
          </a:xfrm>
          <a:prstGeom prst="rect">
            <a:avLst/>
          </a:prstGeom>
        </p:spPr>
        <p:txBody>
          <a:bodyPr wrap="none">
            <a:spAutoFit/>
          </a:bodyPr>
          <a:lstStyle/>
          <a:p>
            <a:r>
              <a:rPr lang="ja-JP" altLang="en-US" sz="2400" dirty="0">
                <a:latin typeface="HG丸ｺﾞｼｯｸM-PRO" panose="020F0600000000000000" pitchFamily="50" charset="-128"/>
                <a:ea typeface="HG丸ｺﾞｼｯｸM-PRO" panose="020F0600000000000000" pitchFamily="50" charset="-128"/>
              </a:rPr>
              <a:t>～コンパクトネス～</a:t>
            </a:r>
          </a:p>
        </p:txBody>
      </p:sp>
    </p:spTree>
    <p:extLst>
      <p:ext uri="{BB962C8B-B14F-4D97-AF65-F5344CB8AC3E}">
        <p14:creationId xmlns:p14="http://schemas.microsoft.com/office/powerpoint/2010/main" val="610981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角丸四角形 18"/>
          <p:cNvSpPr/>
          <p:nvPr/>
        </p:nvSpPr>
        <p:spPr>
          <a:xfrm>
            <a:off x="4860032" y="1188439"/>
            <a:ext cx="4053656" cy="2952328"/>
          </a:xfrm>
          <a:prstGeom prst="roundRect">
            <a:avLst>
              <a:gd name="adj" fmla="val 5686"/>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14"/>
          <p:cNvSpPr/>
          <p:nvPr/>
        </p:nvSpPr>
        <p:spPr>
          <a:xfrm>
            <a:off x="2078182" y="3869361"/>
            <a:ext cx="906087" cy="407780"/>
          </a:xfrm>
          <a:custGeom>
            <a:avLst/>
            <a:gdLst>
              <a:gd name="connsiteX0" fmla="*/ 0 w 906087"/>
              <a:gd name="connsiteY0" fmla="*/ 191756 h 191756"/>
              <a:gd name="connsiteX1" fmla="*/ 216131 w 906087"/>
              <a:gd name="connsiteY1" fmla="*/ 158505 h 191756"/>
              <a:gd name="connsiteX2" fmla="*/ 423949 w 906087"/>
              <a:gd name="connsiteY2" fmla="*/ 563 h 191756"/>
              <a:gd name="connsiteX3" fmla="*/ 623454 w 906087"/>
              <a:gd name="connsiteY3" fmla="*/ 108628 h 191756"/>
              <a:gd name="connsiteX4" fmla="*/ 906087 w 906087"/>
              <a:gd name="connsiteY4" fmla="*/ 183443 h 191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87" h="191756">
                <a:moveTo>
                  <a:pt x="0" y="191756"/>
                </a:moveTo>
                <a:cubicBezTo>
                  <a:pt x="72736" y="191063"/>
                  <a:pt x="145473" y="190370"/>
                  <a:pt x="216131" y="158505"/>
                </a:cubicBezTo>
                <a:cubicBezTo>
                  <a:pt x="286789" y="126639"/>
                  <a:pt x="356062" y="8876"/>
                  <a:pt x="423949" y="563"/>
                </a:cubicBezTo>
                <a:cubicBezTo>
                  <a:pt x="491836" y="-7750"/>
                  <a:pt x="543098" y="78148"/>
                  <a:pt x="623454" y="108628"/>
                </a:cubicBezTo>
                <a:cubicBezTo>
                  <a:pt x="703810" y="139108"/>
                  <a:pt x="804948" y="161275"/>
                  <a:pt x="906087" y="183443"/>
                </a:cubicBezTo>
              </a:path>
            </a:pathLst>
          </a:custGeom>
          <a:solidFill>
            <a:schemeClr val="accent6">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p:cNvCxnSpPr/>
          <p:nvPr/>
        </p:nvCxnSpPr>
        <p:spPr>
          <a:xfrm>
            <a:off x="4176312" y="653940"/>
            <a:ext cx="1908000" cy="0"/>
          </a:xfrm>
          <a:prstGeom prst="line">
            <a:avLst/>
          </a:prstGeom>
          <a:ln w="7620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lang="ja-JP" altLang="en-US" dirty="0"/>
              <a:t>作成した変数の説明②　</a:t>
            </a:r>
            <a:r>
              <a:rPr lang="ja-JP" altLang="en-US" sz="2400" dirty="0"/>
              <a:t>～</a:t>
            </a:r>
            <a:r>
              <a:rPr kumimoji="1" lang="ja-JP" altLang="en-US" sz="2400" dirty="0"/>
              <a:t>前線位置～</a:t>
            </a:r>
            <a:endParaRPr kumimoji="1" lang="ja-JP" altLang="en-US" dirty="0"/>
          </a:p>
        </p:txBody>
      </p:sp>
      <p:sp>
        <p:nvSpPr>
          <p:cNvPr id="4" name="スライド番号プレースホルダー 3"/>
          <p:cNvSpPr>
            <a:spLocks noGrp="1"/>
          </p:cNvSpPr>
          <p:nvPr>
            <p:ph type="sldNum" sz="quarter" idx="12"/>
          </p:nvPr>
        </p:nvSpPr>
        <p:spPr/>
        <p:txBody>
          <a:bodyPr/>
          <a:lstStyle/>
          <a:p>
            <a:fld id="{26D63DF9-FE85-4E18-AD75-E249AD29C6E2}" type="slidenum">
              <a:rPr kumimoji="1" lang="ja-JP" altLang="en-US" smtClean="0"/>
              <a:t>9</a:t>
            </a:fld>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836712"/>
            <a:ext cx="4401680" cy="3301261"/>
          </a:xfrm>
          <a:prstGeom prst="rect">
            <a:avLst/>
          </a:prstGeom>
        </p:spPr>
      </p:pic>
      <p:pic>
        <p:nvPicPr>
          <p:cNvPr id="8" name="図 7"/>
          <p:cNvPicPr>
            <a:picLocks noChangeAspect="1"/>
          </p:cNvPicPr>
          <p:nvPr/>
        </p:nvPicPr>
        <p:blipFill>
          <a:blip r:embed="rId3"/>
          <a:stretch>
            <a:fillRect/>
          </a:stretch>
        </p:blipFill>
        <p:spPr>
          <a:xfrm>
            <a:off x="5100788" y="1342878"/>
            <a:ext cx="3572145" cy="2643450"/>
          </a:xfrm>
          <a:prstGeom prst="rect">
            <a:avLst/>
          </a:prstGeom>
        </p:spPr>
      </p:pic>
      <p:cxnSp>
        <p:nvCxnSpPr>
          <p:cNvPr id="11" name="直線矢印コネクタ 10"/>
          <p:cNvCxnSpPr/>
          <p:nvPr/>
        </p:nvCxnSpPr>
        <p:spPr>
          <a:xfrm>
            <a:off x="1043608" y="4274935"/>
            <a:ext cx="33843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043608" y="4130919"/>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4355976" y="4202927"/>
            <a:ext cx="287258"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x</a:t>
            </a:r>
            <a:endParaRPr kumimoji="1" lang="ja-JP" altLang="en-US" i="1" dirty="0">
              <a:latin typeface="Times New Roman" panose="02020603050405020304" pitchFamily="18" charset="0"/>
              <a:cs typeface="Times New Roman" panose="02020603050405020304" pitchFamily="18" charset="0"/>
            </a:endParaRPr>
          </a:p>
        </p:txBody>
      </p:sp>
      <p:sp>
        <p:nvSpPr>
          <p:cNvPr id="18" name="上矢印 17"/>
          <p:cNvSpPr/>
          <p:nvPr/>
        </p:nvSpPr>
        <p:spPr>
          <a:xfrm>
            <a:off x="2403447" y="4301409"/>
            <a:ext cx="216024" cy="288032"/>
          </a:xfrm>
          <a:prstGeom prst="upArrow">
            <a:avLst/>
          </a:prstGeom>
          <a:solidFill>
            <a:schemeClr val="tx1">
              <a:lumMod val="50000"/>
              <a:lumOff val="50000"/>
            </a:schemeClr>
          </a:solidFill>
          <a:ln w="952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0" name="正方形/長方形 19"/>
          <p:cNvSpPr/>
          <p:nvPr/>
        </p:nvSpPr>
        <p:spPr>
          <a:xfrm>
            <a:off x="7309727" y="4098558"/>
            <a:ext cx="1757212" cy="338554"/>
          </a:xfrm>
          <a:prstGeom prst="rect">
            <a:avLst/>
          </a:prstGeom>
        </p:spPr>
        <p:txBody>
          <a:bodyPr wrap="none">
            <a:spAutoFit/>
          </a:bodyPr>
          <a:lstStyle/>
          <a:p>
            <a:r>
              <a:rPr lang="en-GB" altLang="ja-JP" sz="16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[Kijima+ 2014]</a:t>
            </a:r>
            <a:endParaRPr lang="ja-JP" altLang="en-US" sz="16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21" name="コンテンツ プレースホルダー 31"/>
          <p:cNvSpPr txBox="1">
            <a:spLocks/>
          </p:cNvSpPr>
          <p:nvPr/>
        </p:nvSpPr>
        <p:spPr bwMode="auto">
          <a:xfrm>
            <a:off x="250825" y="4709221"/>
            <a:ext cx="8569325" cy="20321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kumimoji="1" sz="2000" kern="1200">
                <a:solidFill>
                  <a:schemeClr val="tx1"/>
                </a:solidFill>
                <a:latin typeface="HG丸ｺﾞｼｯｸM-PRO" pitchFamily="50" charset="-128"/>
                <a:ea typeface="HG丸ｺﾞｼｯｸM-PRO" pitchFamily="50" charset="-128"/>
                <a:cs typeface="+mn-cs"/>
              </a:defRPr>
            </a:lvl1pPr>
            <a:lvl2pPr marL="742950" indent="-285750" algn="l" rtl="0" eaLnBrk="1" fontAlgn="base" hangingPunct="1">
              <a:spcBef>
                <a:spcPct val="20000"/>
              </a:spcBef>
              <a:spcAft>
                <a:spcPct val="0"/>
              </a:spcAft>
              <a:buFont typeface="Arial" charset="0"/>
              <a:buChar char="–"/>
              <a:defRPr kumimoji="1" kern="1200">
                <a:solidFill>
                  <a:schemeClr val="tx1"/>
                </a:solidFill>
                <a:latin typeface="HG丸ｺﾞｼｯｸM-PRO" pitchFamily="50" charset="-128"/>
                <a:ea typeface="HG丸ｺﾞｼｯｸM-PRO" pitchFamily="50" charset="-128"/>
                <a:cs typeface="+mn-cs"/>
              </a:defRPr>
            </a:lvl2pPr>
            <a:lvl3pPr marL="1143000" indent="-228600" algn="l" rtl="0" eaLnBrk="1" fontAlgn="base" hangingPunct="1">
              <a:spcBef>
                <a:spcPct val="20000"/>
              </a:spcBef>
              <a:spcAft>
                <a:spcPct val="0"/>
              </a:spcAft>
              <a:buFont typeface="Arial" charset="0"/>
              <a:buChar char="•"/>
              <a:defRPr kumimoji="1" sz="1600" kern="1200">
                <a:solidFill>
                  <a:schemeClr val="tx1"/>
                </a:solidFill>
                <a:latin typeface="HG丸ｺﾞｼｯｸM-PRO" pitchFamily="50" charset="-128"/>
                <a:ea typeface="HG丸ｺﾞｼｯｸM-PRO" pitchFamily="50" charset="-128"/>
                <a:cs typeface="+mn-cs"/>
              </a:defRPr>
            </a:lvl3pPr>
            <a:lvl4pPr marL="1600200" indent="-228600" algn="l" rtl="0" eaLnBrk="1" fontAlgn="base" hangingPunct="1">
              <a:spcBef>
                <a:spcPct val="20000"/>
              </a:spcBef>
              <a:spcAft>
                <a:spcPct val="0"/>
              </a:spcAft>
              <a:buFont typeface="Arial" charset="0"/>
              <a:buChar char="–"/>
              <a:defRPr kumimoji="1" sz="1400" kern="1200">
                <a:solidFill>
                  <a:schemeClr val="tx1"/>
                </a:solidFill>
                <a:latin typeface="HG丸ｺﾞｼｯｸM-PRO" pitchFamily="50" charset="-128"/>
                <a:ea typeface="HG丸ｺﾞｼｯｸM-PRO" pitchFamily="50" charset="-128"/>
                <a:cs typeface="+mn-cs"/>
              </a:defRPr>
            </a:lvl4pPr>
            <a:lvl5pPr marL="2057400" indent="-228600" algn="l" rtl="0" eaLnBrk="1" fontAlgn="base" hangingPunct="1">
              <a:spcBef>
                <a:spcPct val="20000"/>
              </a:spcBef>
              <a:spcAft>
                <a:spcPct val="0"/>
              </a:spcAft>
              <a:buFont typeface="Arial" charset="0"/>
              <a:buChar char="»"/>
              <a:defRPr kumimoji="1" sz="1200" kern="1200">
                <a:solidFill>
                  <a:schemeClr val="tx1"/>
                </a:solidFill>
                <a:latin typeface="HG丸ｺﾞｼｯｸM-PRO" pitchFamily="50" charset="-128"/>
                <a:ea typeface="HG丸ｺﾞｼｯｸM-PRO" pitchFamily="50" charset="-128"/>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dirty="0"/>
              <a:t>両チームの選手がなす支配領域が均衡する前線の</a:t>
            </a:r>
            <a:r>
              <a:rPr lang="en-US" altLang="ja-JP" dirty="0"/>
              <a:t>X</a:t>
            </a:r>
            <a:r>
              <a:rPr lang="ja-JP" altLang="en-US" dirty="0"/>
              <a:t>座標</a:t>
            </a:r>
          </a:p>
          <a:p>
            <a:pPr lvl="1"/>
            <a:r>
              <a:rPr lang="ja-JP" altLang="en-US" dirty="0"/>
              <a:t>作成方法は既往研究</a:t>
            </a:r>
            <a:r>
              <a:rPr lang="en-US" altLang="ja-JP" dirty="0"/>
              <a:t>(Kijima et al., 2014)</a:t>
            </a:r>
            <a:r>
              <a:rPr lang="ja-JP" altLang="en-US" dirty="0"/>
              <a:t>に従う</a:t>
            </a:r>
            <a:endParaRPr lang="en-US" altLang="ja-JP" dirty="0"/>
          </a:p>
          <a:p>
            <a:pPr lvl="1"/>
            <a:r>
              <a:rPr lang="ja-JP" altLang="en-US" dirty="0"/>
              <a:t>各選手にカーネルを持たせ、</a:t>
            </a:r>
            <a:r>
              <a:rPr lang="en-US" altLang="ja-JP" dirty="0"/>
              <a:t>±0</a:t>
            </a:r>
            <a:r>
              <a:rPr lang="ja-JP" altLang="en-US" dirty="0"/>
              <a:t>となる前線の</a:t>
            </a:r>
            <a:r>
              <a:rPr lang="en-US" altLang="ja-JP" dirty="0"/>
              <a:t>X</a:t>
            </a:r>
            <a:r>
              <a:rPr lang="ja-JP" altLang="en-US" dirty="0"/>
              <a:t>方向に関する中央値</a:t>
            </a:r>
            <a:endParaRPr lang="en-US" altLang="ja-JP" dirty="0"/>
          </a:p>
          <a:p>
            <a:r>
              <a:rPr lang="ja-JP" altLang="en-US" dirty="0"/>
              <a:t>両チーム全選手の動きを代表する変数と考えられる</a:t>
            </a:r>
            <a:endParaRPr lang="en-US" altLang="ja-JP" dirty="0"/>
          </a:p>
          <a:p>
            <a:r>
              <a:rPr lang="ja-JP" altLang="en-US" dirty="0"/>
              <a:t>攻勢／守勢に合わせ、前線位置が上下動すると予想される</a:t>
            </a:r>
          </a:p>
          <a:p>
            <a:pPr marL="0" indent="0">
              <a:buNone/>
            </a:pPr>
            <a:endParaRPr lang="ja-JP" altLang="en-US" dirty="0">
              <a:solidFill>
                <a:schemeClr val="accent5">
                  <a:lumMod val="40000"/>
                  <a:lumOff val="60000"/>
                </a:schemeClr>
              </a:solidFill>
            </a:endParaRPr>
          </a:p>
        </p:txBody>
      </p:sp>
    </p:spTree>
    <p:extLst>
      <p:ext uri="{BB962C8B-B14F-4D97-AF65-F5344CB8AC3E}">
        <p14:creationId xmlns:p14="http://schemas.microsoft.com/office/powerpoint/2010/main" val="2341855825"/>
      </p:ext>
    </p:extLst>
  </p:cSld>
  <p:clrMapOvr>
    <a:masterClrMapping/>
  </p:clrMapOvr>
</p:sld>
</file>

<file path=ppt/theme/theme1.xml><?xml version="1.0" encoding="utf-8"?>
<a:theme xmlns:a="http://schemas.openxmlformats.org/drawingml/2006/main" name="anim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animal</Template>
  <TotalTime>2064</TotalTime>
  <Words>1670</Words>
  <Application>Microsoft Office PowerPoint</Application>
  <PresentationFormat>画面に合わせる (4:3)</PresentationFormat>
  <Paragraphs>344</Paragraphs>
  <Slides>31</Slides>
  <Notes>2</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31</vt:i4>
      </vt:variant>
    </vt:vector>
  </HeadingPairs>
  <TitlesOfParts>
    <vt:vector size="40" baseType="lpstr">
      <vt:lpstr>HGP創英角ｺﾞｼｯｸUB</vt:lpstr>
      <vt:lpstr>HG丸ｺﾞｼｯｸM-PRO</vt:lpstr>
      <vt:lpstr>ＭＳ Ｐゴシック</vt:lpstr>
      <vt:lpstr>Arial</vt:lpstr>
      <vt:lpstr>Arial Black</vt:lpstr>
      <vt:lpstr>Calibri</vt:lpstr>
      <vt:lpstr>Cambria Math</vt:lpstr>
      <vt:lpstr>Times New Roman</vt:lpstr>
      <vt:lpstr>animal</vt:lpstr>
      <vt:lpstr>トラッキングデータを用いた サッカーの試合における 戦況変化の抽出</vt:lpstr>
      <vt:lpstr>分析の背景／目的および方針</vt:lpstr>
      <vt:lpstr>背景と目的</vt:lpstr>
      <vt:lpstr>戦況を知るには</vt:lpstr>
      <vt:lpstr>Change Finderを用いた変化点検出</vt:lpstr>
      <vt:lpstr>(1)分析に使う変数を選定する (2)Change Finderを適用する</vt:lpstr>
      <vt:lpstr>入力変数の検討</vt:lpstr>
      <vt:lpstr>作成した変数の説明①</vt:lpstr>
      <vt:lpstr>作成した変数の説明②　～前線位置～</vt:lpstr>
      <vt:lpstr>作成した変数の説明③　～守備脆弱度～</vt:lpstr>
      <vt:lpstr>作成した変数の説明④　～攻撃率～</vt:lpstr>
      <vt:lpstr>いざ適用</vt:lpstr>
      <vt:lpstr>変化点の検出結果１</vt:lpstr>
      <vt:lpstr>変化点の検出結果２</vt:lpstr>
      <vt:lpstr>変化点の検出結果３</vt:lpstr>
      <vt:lpstr>変化点の検出結果４</vt:lpstr>
      <vt:lpstr>(3)結果を解釈する</vt:lpstr>
      <vt:lpstr>結果の解釈　～松本・湘南戦 後半を例に～</vt:lpstr>
      <vt:lpstr>検知された変化点の解釈</vt:lpstr>
      <vt:lpstr>まとめ</vt:lpstr>
      <vt:lpstr>謝辞＆参考文献</vt:lpstr>
      <vt:lpstr>PowerPoint プレゼンテーション</vt:lpstr>
      <vt:lpstr>検知された変化点の解釈</vt:lpstr>
      <vt:lpstr>検知された変化点の解釈</vt:lpstr>
      <vt:lpstr>検知された変化点の解釈</vt:lpstr>
      <vt:lpstr>検知された変化点の解釈</vt:lpstr>
      <vt:lpstr>検知された変化点の解釈</vt:lpstr>
      <vt:lpstr>検知された変化点の解釈</vt:lpstr>
      <vt:lpstr>結果の解釈</vt:lpstr>
      <vt:lpstr>コンパクトネスとの関係</vt:lpstr>
      <vt:lpstr>結果の解釈および考察</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入門編課題</dc:title>
  <dc:creator>kamiya</dc:creator>
  <cp:lastModifiedBy>梶原裕希</cp:lastModifiedBy>
  <cp:revision>161</cp:revision>
  <dcterms:created xsi:type="dcterms:W3CDTF">2014-04-25T06:33:54Z</dcterms:created>
  <dcterms:modified xsi:type="dcterms:W3CDTF">2017-11-23T08:36:23Z</dcterms:modified>
</cp:coreProperties>
</file>